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5" r:id="rId4"/>
    <p:sldId id="272" r:id="rId5"/>
    <p:sldId id="269" r:id="rId6"/>
    <p:sldId id="270" r:id="rId7"/>
    <p:sldId id="274" r:id="rId8"/>
    <p:sldId id="273" r:id="rId9"/>
    <p:sldId id="279" r:id="rId10"/>
    <p:sldId id="278" r:id="rId11"/>
    <p:sldId id="268" r:id="rId12"/>
    <p:sldId id="280" r:id="rId13"/>
    <p:sldId id="282" r:id="rId14"/>
    <p:sldId id="281" r:id="rId15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FF"/>
    <a:srgbClr val="00CCFF"/>
    <a:srgbClr val="66FF33"/>
    <a:srgbClr val="FFFF66"/>
    <a:srgbClr val="000000"/>
    <a:srgbClr val="FFFF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3074" autoAdjust="0"/>
  </p:normalViewPr>
  <p:slideViewPr>
    <p:cSldViewPr snapToGrid="0" showGuides="1">
      <p:cViewPr varScale="1">
        <p:scale>
          <a:sx n="86" d="100"/>
          <a:sy n="86" d="100"/>
        </p:scale>
        <p:origin x="1326" y="78"/>
      </p:cViewPr>
      <p:guideLst>
        <p:guide orient="horz" pos="2001"/>
        <p:guide pos="3120"/>
        <p:guide orient="horz" pos="129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FF89AB-3423-4ABE-A147-8C27683661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4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48D0D7-603F-4636-9CAF-3D9BA7978F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4AFD41-71B5-4D18-8845-43F3DBF83C6C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3091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C604D2-7534-40F3-A2BD-0C75D77618E4}" type="slidenum">
              <a:rPr lang="fr-FR" sz="1200" smtClean="0">
                <a:latin typeface="Times New Roman" panose="02020603050405020304" pitchFamily="18" charset="0"/>
              </a:rPr>
              <a:pPr/>
              <a:t>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3999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C604D2-7534-40F3-A2BD-0C75D77618E4}" type="slidenum">
              <a:rPr lang="fr-FR" sz="1200" smtClean="0">
                <a:latin typeface="Times New Roman" panose="02020603050405020304" pitchFamily="18" charset="0"/>
              </a:rPr>
              <a:pPr/>
              <a:t>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3417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017283-E0F5-42B1-92E8-8469EEA4B8AB}" type="slidenum">
              <a:rPr lang="fr-FR" sz="1200" smtClean="0">
                <a:latin typeface="Times New Roman" panose="02020603050405020304" pitchFamily="18" charset="0"/>
              </a:rPr>
              <a:pPr/>
              <a:t>10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2409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11D4-DFA4-445C-B866-AB00F54F9EF2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B6B1-E114-4330-BF27-441EA85CA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553668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62E8-7E85-4390-B82E-DD73FF2804D7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8C42-5012-4216-8CE5-EB319CA898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14307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1479-18F2-4986-A1D6-B4B35C01AB2E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BD62-1BCD-47E7-996E-C276BF76F2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71185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D989-F43E-497F-B7E8-FF96EF9B8AAE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D3E0-97A8-4E83-8418-531DFA5EFC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161951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4FA9-527D-4B9B-BEB1-646E15111E27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2880-CFF1-4358-89DF-D61C28873D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7315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B932-D2C2-4B0F-B35D-FA6BBFF2C38F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C073-5305-4DD3-B1E9-9452B3995D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06416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F569-8831-4C13-BF8E-E5B13F41E892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5F70-FF1A-42DB-9315-90DD0E18A7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37284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FD45-F2C9-4F05-803D-C8A0664F800C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6B23-2394-4277-BC9A-6BB059D14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88594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2AC7-3C27-41E7-846B-5631A74A7155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A1C3-36C4-4F97-BF47-2FF15E698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22122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2B47-B1C9-4863-9149-637A54D6F814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7C4D-8091-4684-B32D-70F4C1399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6377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8499-DEE6-42DE-93B3-3AF8FB687C01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1B98-AABF-43CD-B097-F5E6F99C31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60168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5ACCB893-8879-4AA7-8BBC-DE17175F5DAF}" type="datetime1">
              <a:rPr lang="fr-FR"/>
              <a:pPr>
                <a:defRPr/>
              </a:pPr>
              <a:t>12/01/2018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91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585C2F57-492C-405D-9CB6-1879A5357D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ique" r:id="rId14" imgW="4572305" imgH="3048305" progId="MSGraph.Chart.8">
                  <p:embed followColorScheme="full"/>
                </p:oleObj>
              </mc:Choice>
              <mc:Fallback>
                <p:oleObj name="Graphique" r:id="rId14" imgW="4572305" imgH="3048305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38213" y="471488"/>
            <a:ext cx="8026400" cy="1093787"/>
          </a:xfrm>
          <a:extLst>
            <a:ext uri="{909E8E84-426E-40DD-AFC4-6F175D3DCCD1}">
              <a14:hiddenFill xmlns:a14="http://schemas.microsoft.com/office/drawing/2010/main">
                <a:solidFill>
                  <a:srgbClr val="4D4D4D">
                    <a:alpha val="60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C2PU TELESCOPES</a:t>
            </a:r>
          </a:p>
        </p:txBody>
      </p:sp>
      <p:grpSp>
        <p:nvGrpSpPr>
          <p:cNvPr id="15363" name="Group 1046"/>
          <p:cNvGrpSpPr>
            <a:grpSpLocks/>
          </p:cNvGrpSpPr>
          <p:nvPr/>
        </p:nvGrpSpPr>
        <p:grpSpPr bwMode="auto">
          <a:xfrm>
            <a:off x="0" y="6146800"/>
            <a:ext cx="9906000" cy="719138"/>
            <a:chOff x="0" y="3872"/>
            <a:chExt cx="6240" cy="453"/>
          </a:xfrm>
        </p:grpSpPr>
        <p:sp>
          <p:nvSpPr>
            <p:cNvPr id="15366" name="Rectangle 1039"/>
            <p:cNvSpPr>
              <a:spLocks noChangeArrowheads="1"/>
            </p:cNvSpPr>
            <p:nvPr/>
          </p:nvSpPr>
          <p:spPr bwMode="auto">
            <a:xfrm>
              <a:off x="1100" y="3872"/>
              <a:ext cx="3809" cy="4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© </a:t>
              </a:r>
              <a:r>
                <a:rPr lang="fr-FR" sz="1600">
                  <a:solidFill>
                    <a:schemeClr val="tx1"/>
                  </a:solidFill>
                </a:rPr>
                <a:t>C2PU, Observatoire de la Cote d’Azur, </a:t>
              </a:r>
            </a:p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fr-FR" sz="1600">
                  <a:solidFill>
                    <a:schemeClr val="tx1"/>
                  </a:solidFill>
                </a:rPr>
                <a:t>Université de Nice Sophia-Antipolis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367" name="Picture 1041" descr="logocaeu_4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3872"/>
              <a:ext cx="132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045" descr="LogoUN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72"/>
              <a:ext cx="112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7472363" y="4906963"/>
            <a:ext cx="24336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Jean-Pierre Rivet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CNRS, OCA,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Dept. Lagrange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jean-pierre.rivet@oca.eu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229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>
                <a:solidFill>
                  <a:schemeClr val="tx1"/>
                </a:solidFill>
              </a:rPr>
              <a:t>Version 02, 28/08/2016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Optical configurations</a:t>
            </a:r>
          </a:p>
        </p:txBody>
      </p:sp>
      <p:sp>
        <p:nvSpPr>
          <p:cNvPr id="256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07DA05-EDF2-464C-84BF-2CBC442598F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60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56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03572A-ECC0-4527-893F-DEE0A1F6144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560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338388"/>
            <a:ext cx="5778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ZoneTexte 4"/>
          <p:cNvSpPr txBox="1">
            <a:spLocks noChangeArrowheads="1"/>
          </p:cNvSpPr>
          <p:nvPr/>
        </p:nvSpPr>
        <p:spPr bwMode="auto">
          <a:xfrm>
            <a:off x="2838450" y="2392363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West dome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Omicron telescope</a:t>
            </a:r>
          </a:p>
        </p:txBody>
      </p:sp>
      <p:sp>
        <p:nvSpPr>
          <p:cNvPr id="25608" name="ZoneTexte 28"/>
          <p:cNvSpPr txBox="1">
            <a:spLocks noChangeArrowheads="1"/>
          </p:cNvSpPr>
          <p:nvPr/>
        </p:nvSpPr>
        <p:spPr bwMode="auto">
          <a:xfrm>
            <a:off x="5567363" y="2719388"/>
            <a:ext cx="236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East dome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Epsilon telescope</a:t>
            </a:r>
          </a:p>
        </p:txBody>
      </p:sp>
      <p:sp>
        <p:nvSpPr>
          <p:cNvPr id="25609" name="Légende encadrée 1 1"/>
          <p:cNvSpPr>
            <a:spLocks/>
          </p:cNvSpPr>
          <p:nvPr/>
        </p:nvSpPr>
        <p:spPr bwMode="auto">
          <a:xfrm>
            <a:off x="0" y="4760913"/>
            <a:ext cx="2108200" cy="1520825"/>
          </a:xfrm>
          <a:prstGeom prst="borderCallout1">
            <a:avLst>
              <a:gd name="adj1" fmla="val 53435"/>
              <a:gd name="adj2" fmla="val 99611"/>
              <a:gd name="adj3" fmla="val -85833"/>
              <a:gd name="adj4" fmla="val 18898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Cassegrain focus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F/12.5 or F/9.0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(with focal reducer):</a:t>
            </a:r>
          </a:p>
          <a:p>
            <a:r>
              <a:rPr lang="en-US" sz="1600">
                <a:solidFill>
                  <a:srgbClr val="FFFF00"/>
                </a:solidFill>
              </a:rPr>
              <a:t>Spectroscopy,</a:t>
            </a:r>
          </a:p>
          <a:p>
            <a:r>
              <a:rPr lang="en-US" sz="1600">
                <a:solidFill>
                  <a:srgbClr val="FFFF00"/>
                </a:solidFill>
              </a:rPr>
              <a:t>Narrow field imaging.</a:t>
            </a:r>
          </a:p>
        </p:txBody>
      </p:sp>
      <p:sp>
        <p:nvSpPr>
          <p:cNvPr id="25610" name="Légende encadrée 1 1"/>
          <p:cNvSpPr>
            <a:spLocks/>
          </p:cNvSpPr>
          <p:nvPr/>
        </p:nvSpPr>
        <p:spPr bwMode="auto">
          <a:xfrm>
            <a:off x="0" y="1385888"/>
            <a:ext cx="2060575" cy="2111375"/>
          </a:xfrm>
          <a:prstGeom prst="borderCallout1">
            <a:avLst>
              <a:gd name="adj1" fmla="val 51852"/>
              <a:gd name="adj2" fmla="val 98528"/>
              <a:gd name="adj3" fmla="val 93806"/>
              <a:gd name="adj4" fmla="val 1912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Prime focus + 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Wynne corrector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F/3.2:</a:t>
            </a:r>
          </a:p>
          <a:p>
            <a:r>
              <a:rPr lang="en-US" sz="1600">
                <a:solidFill>
                  <a:srgbClr val="FFFF00"/>
                </a:solidFill>
              </a:rPr>
              <a:t>Photometry,</a:t>
            </a:r>
          </a:p>
          <a:p>
            <a:r>
              <a:rPr lang="en-US" sz="1600">
                <a:solidFill>
                  <a:srgbClr val="FFFF00"/>
                </a:solidFill>
              </a:rPr>
              <a:t>Astrometry,</a:t>
            </a:r>
          </a:p>
          <a:p>
            <a:r>
              <a:rPr lang="en-US" sz="1600">
                <a:solidFill>
                  <a:srgbClr val="FFFF00"/>
                </a:solidFill>
              </a:rPr>
              <a:t>Occultations.</a:t>
            </a:r>
          </a:p>
          <a:p>
            <a:r>
              <a:rPr lang="en-US" sz="1600">
                <a:solidFill>
                  <a:srgbClr val="FFFF00"/>
                </a:solidFill>
              </a:rPr>
              <a:t>Wide field imaging.</a:t>
            </a:r>
          </a:p>
        </p:txBody>
      </p:sp>
      <p:sp>
        <p:nvSpPr>
          <p:cNvPr id="25611" name="Légende encadrée 1 1"/>
          <p:cNvSpPr>
            <a:spLocks/>
          </p:cNvSpPr>
          <p:nvPr/>
        </p:nvSpPr>
        <p:spPr bwMode="auto">
          <a:xfrm>
            <a:off x="7797800" y="4760913"/>
            <a:ext cx="2108200" cy="1520825"/>
          </a:xfrm>
          <a:prstGeom prst="borderCallout1">
            <a:avLst>
              <a:gd name="adj1" fmla="val 48454"/>
              <a:gd name="adj2" fmla="val -519"/>
              <a:gd name="adj3" fmla="val -65907"/>
              <a:gd name="adj4" fmla="val -4626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Cassegrain focus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F/12.5 or F/9.0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(with focal reducer)</a:t>
            </a:r>
          </a:p>
          <a:p>
            <a:r>
              <a:rPr lang="en-US" sz="1600">
                <a:solidFill>
                  <a:srgbClr val="FFFF00"/>
                </a:solidFill>
              </a:rPr>
              <a:t>Spectroscopy,</a:t>
            </a:r>
          </a:p>
          <a:p>
            <a:r>
              <a:rPr lang="en-US" sz="1600">
                <a:solidFill>
                  <a:srgbClr val="FFFF00"/>
                </a:solidFill>
              </a:rPr>
              <a:t>Narrow field imaging.</a:t>
            </a:r>
          </a:p>
        </p:txBody>
      </p:sp>
      <p:sp>
        <p:nvSpPr>
          <p:cNvPr id="25612" name="Légende encadrée 1 1"/>
          <p:cNvSpPr>
            <a:spLocks/>
          </p:cNvSpPr>
          <p:nvPr/>
        </p:nvSpPr>
        <p:spPr bwMode="auto">
          <a:xfrm>
            <a:off x="7856538" y="1514475"/>
            <a:ext cx="2049462" cy="930275"/>
          </a:xfrm>
          <a:prstGeom prst="borderCallout1">
            <a:avLst>
              <a:gd name="adj1" fmla="val 54681"/>
              <a:gd name="adj2" fmla="val -389"/>
              <a:gd name="adj3" fmla="val 239958"/>
              <a:gd name="adj4" fmla="val -6194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i="1">
                <a:solidFill>
                  <a:schemeClr val="tx1"/>
                </a:solidFill>
              </a:rPr>
              <a:t>Coudé</a:t>
            </a:r>
            <a:r>
              <a:rPr lang="en-US" sz="1600">
                <a:solidFill>
                  <a:schemeClr val="tx1"/>
                </a:solidFill>
              </a:rPr>
              <a:t> focus F/35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FFFF00"/>
                </a:solidFill>
              </a:rPr>
              <a:t>Only for invited 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FFFF00"/>
                </a:solidFill>
              </a:rPr>
              <a:t>instruments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uée 24"/>
          <p:cNvSpPr/>
          <p:nvPr/>
        </p:nvSpPr>
        <p:spPr bwMode="auto">
          <a:xfrm>
            <a:off x="2916430" y="3379662"/>
            <a:ext cx="1135391" cy="1142402"/>
          </a:xfrm>
          <a:prstGeom prst="donut">
            <a:avLst>
              <a:gd name="adj" fmla="val 13025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20275903" lon="17576291" rev="2749740"/>
            </a:camera>
            <a:lightRig rig="threePt" dir="t"/>
          </a:scene3d>
          <a:sp3d extrusionH="508000">
            <a:bevelT w="0"/>
          </a:sp3d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41987" name="Connecteur droit 18"/>
          <p:cNvCxnSpPr>
            <a:cxnSpLocks noChangeShapeType="1"/>
          </p:cNvCxnSpPr>
          <p:nvPr/>
        </p:nvCxnSpPr>
        <p:spPr bwMode="auto">
          <a:xfrm>
            <a:off x="3848100" y="4273550"/>
            <a:ext cx="1266825" cy="121285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88" name="Connecteur droit 14"/>
          <p:cNvCxnSpPr>
            <a:cxnSpLocks noChangeShapeType="1"/>
          </p:cNvCxnSpPr>
          <p:nvPr/>
        </p:nvCxnSpPr>
        <p:spPr bwMode="auto">
          <a:xfrm flipH="1" flipV="1">
            <a:off x="1562100" y="2101850"/>
            <a:ext cx="1627188" cy="156845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Forme libre 10"/>
          <p:cNvSpPr/>
          <p:nvPr/>
        </p:nvSpPr>
        <p:spPr bwMode="auto">
          <a:xfrm>
            <a:off x="1440134" y="2774992"/>
            <a:ext cx="1037064" cy="2631688"/>
          </a:xfrm>
          <a:custGeom>
            <a:avLst/>
            <a:gdLst>
              <a:gd name="connsiteX0" fmla="*/ 880946 w 880946"/>
              <a:gd name="connsiteY0" fmla="*/ 111512 h 2843561"/>
              <a:gd name="connsiteX1" fmla="*/ 624468 w 880946"/>
              <a:gd name="connsiteY1" fmla="*/ 356839 h 2843561"/>
              <a:gd name="connsiteX2" fmla="*/ 646771 w 880946"/>
              <a:gd name="connsiteY2" fmla="*/ 2832410 h 2843561"/>
              <a:gd name="connsiteX3" fmla="*/ 0 w 880946"/>
              <a:gd name="connsiteY3" fmla="*/ 2843561 h 2843561"/>
              <a:gd name="connsiteX4" fmla="*/ 401444 w 880946"/>
              <a:gd name="connsiteY4" fmla="*/ 256478 h 2843561"/>
              <a:gd name="connsiteX5" fmla="*/ 735980 w 880946"/>
              <a:gd name="connsiteY5" fmla="*/ 0 h 2843561"/>
              <a:gd name="connsiteX6" fmla="*/ 847493 w 880946"/>
              <a:gd name="connsiteY6" fmla="*/ 156117 h 2843561"/>
              <a:gd name="connsiteX0" fmla="*/ 880946 w 914401"/>
              <a:gd name="connsiteY0" fmla="*/ 111512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0" fmla="*/ 880946 w 914401"/>
              <a:gd name="connsiteY0" fmla="*/ 111512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7" fmla="*/ 880946 w 914401"/>
              <a:gd name="connsiteY7" fmla="*/ 111512 h 2843561"/>
              <a:gd name="connsiteX0" fmla="*/ 847493 w 914401"/>
              <a:gd name="connsiteY0" fmla="*/ 144966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7" fmla="*/ 847493 w 914401"/>
              <a:gd name="connsiteY7" fmla="*/ 144966 h 2843561"/>
              <a:gd name="connsiteX0" fmla="*/ 847493 w 914401"/>
              <a:gd name="connsiteY0" fmla="*/ 144966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7" fmla="*/ 847493 w 914401"/>
              <a:gd name="connsiteY7" fmla="*/ 144966 h 2843561"/>
              <a:gd name="connsiteX0" fmla="*/ 847493 w 914401"/>
              <a:gd name="connsiteY0" fmla="*/ 144966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7" fmla="*/ 847493 w 914401"/>
              <a:gd name="connsiteY7" fmla="*/ 144966 h 2843561"/>
              <a:gd name="connsiteX0" fmla="*/ 702527 w 914401"/>
              <a:gd name="connsiteY0" fmla="*/ 223025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7" fmla="*/ 702527 w 914401"/>
              <a:gd name="connsiteY7" fmla="*/ 223025 h 2843561"/>
              <a:gd name="connsiteX0" fmla="*/ 914401 w 914401"/>
              <a:gd name="connsiteY0" fmla="*/ 156117 h 2843561"/>
              <a:gd name="connsiteX1" fmla="*/ 624468 w 914401"/>
              <a:gd name="connsiteY1" fmla="*/ 356839 h 2843561"/>
              <a:gd name="connsiteX2" fmla="*/ 646771 w 914401"/>
              <a:gd name="connsiteY2" fmla="*/ 2832410 h 2843561"/>
              <a:gd name="connsiteX3" fmla="*/ 0 w 914401"/>
              <a:gd name="connsiteY3" fmla="*/ 2843561 h 2843561"/>
              <a:gd name="connsiteX4" fmla="*/ 401444 w 914401"/>
              <a:gd name="connsiteY4" fmla="*/ 256478 h 2843561"/>
              <a:gd name="connsiteX5" fmla="*/ 735980 w 914401"/>
              <a:gd name="connsiteY5" fmla="*/ 0 h 2843561"/>
              <a:gd name="connsiteX6" fmla="*/ 914401 w 914401"/>
              <a:gd name="connsiteY6" fmla="*/ 156117 h 2843561"/>
              <a:gd name="connsiteX0" fmla="*/ 914401 w 914401"/>
              <a:gd name="connsiteY0" fmla="*/ 189571 h 2877015"/>
              <a:gd name="connsiteX1" fmla="*/ 624468 w 914401"/>
              <a:gd name="connsiteY1" fmla="*/ 390293 h 2877015"/>
              <a:gd name="connsiteX2" fmla="*/ 646771 w 914401"/>
              <a:gd name="connsiteY2" fmla="*/ 2865864 h 2877015"/>
              <a:gd name="connsiteX3" fmla="*/ 0 w 914401"/>
              <a:gd name="connsiteY3" fmla="*/ 2877015 h 2877015"/>
              <a:gd name="connsiteX4" fmla="*/ 401444 w 914401"/>
              <a:gd name="connsiteY4" fmla="*/ 289932 h 2877015"/>
              <a:gd name="connsiteX5" fmla="*/ 669073 w 914401"/>
              <a:gd name="connsiteY5" fmla="*/ 0 h 2877015"/>
              <a:gd name="connsiteX6" fmla="*/ 914401 w 914401"/>
              <a:gd name="connsiteY6" fmla="*/ 189571 h 2877015"/>
              <a:gd name="connsiteX0" fmla="*/ 914401 w 914401"/>
              <a:gd name="connsiteY0" fmla="*/ 144966 h 2877015"/>
              <a:gd name="connsiteX1" fmla="*/ 624468 w 914401"/>
              <a:gd name="connsiteY1" fmla="*/ 390293 h 2877015"/>
              <a:gd name="connsiteX2" fmla="*/ 646771 w 914401"/>
              <a:gd name="connsiteY2" fmla="*/ 2865864 h 2877015"/>
              <a:gd name="connsiteX3" fmla="*/ 0 w 914401"/>
              <a:gd name="connsiteY3" fmla="*/ 2877015 h 2877015"/>
              <a:gd name="connsiteX4" fmla="*/ 401444 w 914401"/>
              <a:gd name="connsiteY4" fmla="*/ 289932 h 2877015"/>
              <a:gd name="connsiteX5" fmla="*/ 669073 w 914401"/>
              <a:gd name="connsiteY5" fmla="*/ 0 h 2877015"/>
              <a:gd name="connsiteX6" fmla="*/ 914401 w 914401"/>
              <a:gd name="connsiteY6" fmla="*/ 144966 h 2877015"/>
              <a:gd name="connsiteX0" fmla="*/ 914401 w 914401"/>
              <a:gd name="connsiteY0" fmla="*/ 144966 h 2877015"/>
              <a:gd name="connsiteX1" fmla="*/ 624468 w 914401"/>
              <a:gd name="connsiteY1" fmla="*/ 390293 h 2877015"/>
              <a:gd name="connsiteX2" fmla="*/ 646771 w 914401"/>
              <a:gd name="connsiteY2" fmla="*/ 2598235 h 2877015"/>
              <a:gd name="connsiteX3" fmla="*/ 0 w 914401"/>
              <a:gd name="connsiteY3" fmla="*/ 2877015 h 2877015"/>
              <a:gd name="connsiteX4" fmla="*/ 401444 w 914401"/>
              <a:gd name="connsiteY4" fmla="*/ 289932 h 2877015"/>
              <a:gd name="connsiteX5" fmla="*/ 669073 w 914401"/>
              <a:gd name="connsiteY5" fmla="*/ 0 h 2877015"/>
              <a:gd name="connsiteX6" fmla="*/ 914401 w 914401"/>
              <a:gd name="connsiteY6" fmla="*/ 144966 h 2877015"/>
              <a:gd name="connsiteX0" fmla="*/ 1003611 w 1003611"/>
              <a:gd name="connsiteY0" fmla="*/ 144966 h 2598235"/>
              <a:gd name="connsiteX1" fmla="*/ 713678 w 1003611"/>
              <a:gd name="connsiteY1" fmla="*/ 390293 h 2598235"/>
              <a:gd name="connsiteX2" fmla="*/ 735981 w 1003611"/>
              <a:gd name="connsiteY2" fmla="*/ 2598235 h 2598235"/>
              <a:gd name="connsiteX3" fmla="*/ 0 w 1003611"/>
              <a:gd name="connsiteY3" fmla="*/ 2509025 h 2598235"/>
              <a:gd name="connsiteX4" fmla="*/ 490654 w 1003611"/>
              <a:gd name="connsiteY4" fmla="*/ 289932 h 2598235"/>
              <a:gd name="connsiteX5" fmla="*/ 758283 w 1003611"/>
              <a:gd name="connsiteY5" fmla="*/ 0 h 2598235"/>
              <a:gd name="connsiteX6" fmla="*/ 1003611 w 1003611"/>
              <a:gd name="connsiteY6" fmla="*/ 144966 h 2598235"/>
              <a:gd name="connsiteX0" fmla="*/ 1037064 w 1037064"/>
              <a:gd name="connsiteY0" fmla="*/ 144966 h 2631688"/>
              <a:gd name="connsiteX1" fmla="*/ 747131 w 1037064"/>
              <a:gd name="connsiteY1" fmla="*/ 390293 h 2631688"/>
              <a:gd name="connsiteX2" fmla="*/ 769434 w 1037064"/>
              <a:gd name="connsiteY2" fmla="*/ 2598235 h 2631688"/>
              <a:gd name="connsiteX3" fmla="*/ 0 w 1037064"/>
              <a:gd name="connsiteY3" fmla="*/ 2631688 h 2631688"/>
              <a:gd name="connsiteX4" fmla="*/ 524107 w 1037064"/>
              <a:gd name="connsiteY4" fmla="*/ 289932 h 2631688"/>
              <a:gd name="connsiteX5" fmla="*/ 791736 w 1037064"/>
              <a:gd name="connsiteY5" fmla="*/ 0 h 2631688"/>
              <a:gd name="connsiteX6" fmla="*/ 1037064 w 1037064"/>
              <a:gd name="connsiteY6" fmla="*/ 144966 h 2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064" h="2631688">
                <a:moveTo>
                  <a:pt x="1037064" y="144966"/>
                </a:moveTo>
                <a:lnTo>
                  <a:pt x="747131" y="390293"/>
                </a:lnTo>
                <a:lnTo>
                  <a:pt x="769434" y="2598235"/>
                </a:lnTo>
                <a:lnTo>
                  <a:pt x="0" y="2631688"/>
                </a:lnTo>
                <a:lnTo>
                  <a:pt x="524107" y="289932"/>
                </a:lnTo>
                <a:lnTo>
                  <a:pt x="791736" y="0"/>
                </a:lnTo>
                <a:lnTo>
                  <a:pt x="1037064" y="144966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508000"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C2PU Telescopes :</a:t>
            </a:r>
            <a:br>
              <a:rPr lang="en-US" smtClean="0"/>
            </a:br>
            <a:r>
              <a:rPr lang="en-US" smtClean="0"/>
              <a:t>equatorial yoke mount</a:t>
            </a:r>
          </a:p>
        </p:txBody>
      </p:sp>
      <p:sp>
        <p:nvSpPr>
          <p:cNvPr id="4199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F6E265-2692-4DE5-9F51-954747B563B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199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199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641FE-D247-4C1A-BBFD-46AF6E0C5F1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" name="Cadre 7"/>
          <p:cNvSpPr/>
          <p:nvPr/>
        </p:nvSpPr>
        <p:spPr bwMode="auto">
          <a:xfrm>
            <a:off x="2849524" y="2540816"/>
            <a:ext cx="1393902" cy="2698595"/>
          </a:xfrm>
          <a:prstGeom prst="frame">
            <a:avLst>
              <a:gd name="adj1" fmla="val 20500"/>
            </a:avLst>
          </a:prstGeom>
          <a:solidFill>
            <a:schemeClr val="tx1"/>
          </a:solidFill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0" lon="18599986" rev="2700000"/>
            </a:camera>
            <a:lightRig rig="threePt" dir="t"/>
          </a:scene3d>
          <a:sp3d extrusionH="254000" contourW="12700">
            <a:extrusionClr>
              <a:schemeClr val="tx1"/>
            </a:extrusionClr>
            <a:contourClr>
              <a:schemeClr val="tx1"/>
            </a:contourClr>
          </a:sp3d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0" name="Forme libre 9"/>
          <p:cNvSpPr/>
          <p:nvPr/>
        </p:nvSpPr>
        <p:spPr bwMode="auto">
          <a:xfrm>
            <a:off x="4148641" y="4970445"/>
            <a:ext cx="657922" cy="780585"/>
          </a:xfrm>
          <a:custGeom>
            <a:avLst/>
            <a:gdLst>
              <a:gd name="connsiteX0" fmla="*/ 0 w 657922"/>
              <a:gd name="connsiteY0" fmla="*/ 345687 h 780585"/>
              <a:gd name="connsiteX1" fmla="*/ 345688 w 657922"/>
              <a:gd name="connsiteY1" fmla="*/ 0 h 780585"/>
              <a:gd name="connsiteX2" fmla="*/ 657922 w 657922"/>
              <a:gd name="connsiteY2" fmla="*/ 11151 h 780585"/>
              <a:gd name="connsiteX3" fmla="*/ 646771 w 657922"/>
              <a:gd name="connsiteY3" fmla="*/ 780585 h 780585"/>
              <a:gd name="connsiteX4" fmla="*/ 33454 w 657922"/>
              <a:gd name="connsiteY4" fmla="*/ 769434 h 780585"/>
              <a:gd name="connsiteX5" fmla="*/ 0 w 657922"/>
              <a:gd name="connsiteY5" fmla="*/ 345687 h 780585"/>
              <a:gd name="connsiteX0" fmla="*/ 0 w 657922"/>
              <a:gd name="connsiteY0" fmla="*/ 345687 h 791736"/>
              <a:gd name="connsiteX1" fmla="*/ 345688 w 657922"/>
              <a:gd name="connsiteY1" fmla="*/ 0 h 791736"/>
              <a:gd name="connsiteX2" fmla="*/ 657922 w 657922"/>
              <a:gd name="connsiteY2" fmla="*/ 11151 h 791736"/>
              <a:gd name="connsiteX3" fmla="*/ 646771 w 657922"/>
              <a:gd name="connsiteY3" fmla="*/ 780585 h 791736"/>
              <a:gd name="connsiteX4" fmla="*/ 1 w 657922"/>
              <a:gd name="connsiteY4" fmla="*/ 791736 h 791736"/>
              <a:gd name="connsiteX5" fmla="*/ 0 w 657922"/>
              <a:gd name="connsiteY5" fmla="*/ 345687 h 791736"/>
              <a:gd name="connsiteX0" fmla="*/ 0 w 657922"/>
              <a:gd name="connsiteY0" fmla="*/ 345687 h 780585"/>
              <a:gd name="connsiteX1" fmla="*/ 345688 w 657922"/>
              <a:gd name="connsiteY1" fmla="*/ 0 h 780585"/>
              <a:gd name="connsiteX2" fmla="*/ 657922 w 657922"/>
              <a:gd name="connsiteY2" fmla="*/ 11151 h 780585"/>
              <a:gd name="connsiteX3" fmla="*/ 646771 w 657922"/>
              <a:gd name="connsiteY3" fmla="*/ 780585 h 780585"/>
              <a:gd name="connsiteX4" fmla="*/ 1 w 657922"/>
              <a:gd name="connsiteY4" fmla="*/ 724829 h 780585"/>
              <a:gd name="connsiteX5" fmla="*/ 0 w 657922"/>
              <a:gd name="connsiteY5" fmla="*/ 345687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922" h="780585">
                <a:moveTo>
                  <a:pt x="0" y="345687"/>
                </a:moveTo>
                <a:lnTo>
                  <a:pt x="345688" y="0"/>
                </a:lnTo>
                <a:lnTo>
                  <a:pt x="657922" y="11151"/>
                </a:lnTo>
                <a:lnTo>
                  <a:pt x="646771" y="780585"/>
                </a:lnTo>
                <a:lnTo>
                  <a:pt x="1" y="724829"/>
                </a:lnTo>
                <a:cubicBezTo>
                  <a:pt x="1" y="576146"/>
                  <a:pt x="0" y="494370"/>
                  <a:pt x="0" y="34568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063044" lon="929796" rev="106230"/>
            </a:camera>
            <a:lightRig rig="threePt" dir="t"/>
          </a:scene3d>
          <a:sp3d extrusionH="508000"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41996" name="Connecteur droit 20"/>
          <p:cNvCxnSpPr>
            <a:cxnSpLocks noChangeShapeType="1"/>
          </p:cNvCxnSpPr>
          <p:nvPr/>
        </p:nvCxnSpPr>
        <p:spPr bwMode="auto">
          <a:xfrm flipH="1">
            <a:off x="2474913" y="4273550"/>
            <a:ext cx="687387" cy="674688"/>
          </a:xfrm>
          <a:prstGeom prst="line">
            <a:avLst/>
          </a:prstGeom>
          <a:noFill/>
          <a:ln w="254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7" name="Légende encadrée 1 1"/>
          <p:cNvSpPr>
            <a:spLocks/>
          </p:cNvSpPr>
          <p:nvPr/>
        </p:nvSpPr>
        <p:spPr bwMode="auto">
          <a:xfrm>
            <a:off x="5194300" y="5191125"/>
            <a:ext cx="1117600" cy="338138"/>
          </a:xfrm>
          <a:prstGeom prst="borderCallout1">
            <a:avLst>
              <a:gd name="adj1" fmla="val 18750"/>
              <a:gd name="adj2" fmla="val -8333"/>
              <a:gd name="adj3" fmla="val 62926"/>
              <a:gd name="adj4" fmla="val -6033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South pillar</a:t>
            </a:r>
          </a:p>
        </p:txBody>
      </p:sp>
      <p:sp>
        <p:nvSpPr>
          <p:cNvPr id="41998" name="Légende encadrée 1 14"/>
          <p:cNvSpPr>
            <a:spLocks/>
          </p:cNvSpPr>
          <p:nvPr/>
        </p:nvSpPr>
        <p:spPr bwMode="auto">
          <a:xfrm>
            <a:off x="165100" y="3567113"/>
            <a:ext cx="1082675" cy="339725"/>
          </a:xfrm>
          <a:prstGeom prst="borderCallout1">
            <a:avLst>
              <a:gd name="adj1" fmla="val 25338"/>
              <a:gd name="adj2" fmla="val 97722"/>
              <a:gd name="adj3" fmla="val 326597"/>
              <a:gd name="adj4" fmla="val 15161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North pillar</a:t>
            </a:r>
          </a:p>
        </p:txBody>
      </p:sp>
      <p:sp>
        <p:nvSpPr>
          <p:cNvPr id="41999" name="Légende encadrée 1 15"/>
          <p:cNvSpPr>
            <a:spLocks/>
          </p:cNvSpPr>
          <p:nvPr/>
        </p:nvSpPr>
        <p:spPr bwMode="auto">
          <a:xfrm>
            <a:off x="5194300" y="4583113"/>
            <a:ext cx="539750" cy="338137"/>
          </a:xfrm>
          <a:prstGeom prst="borderCallout1">
            <a:avLst>
              <a:gd name="adj1" fmla="val 31926"/>
              <a:gd name="adj2" fmla="val 657"/>
              <a:gd name="adj3" fmla="val 26620"/>
              <a:gd name="adj4" fmla="val -12923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Yoke</a:t>
            </a:r>
          </a:p>
        </p:txBody>
      </p:sp>
      <p:sp>
        <p:nvSpPr>
          <p:cNvPr id="42000" name="ZoneTexte 2"/>
          <p:cNvSpPr txBox="1">
            <a:spLocks noChangeArrowheads="1"/>
          </p:cNvSpPr>
          <p:nvPr/>
        </p:nvSpPr>
        <p:spPr bwMode="auto">
          <a:xfrm rot="2523118">
            <a:off x="706438" y="1979613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Polar axis</a:t>
            </a:r>
          </a:p>
        </p:txBody>
      </p:sp>
      <p:sp>
        <p:nvSpPr>
          <p:cNvPr id="42001" name="ZoneTexte 3"/>
          <p:cNvSpPr txBox="1">
            <a:spLocks noChangeArrowheads="1"/>
          </p:cNvSpPr>
          <p:nvPr/>
        </p:nvSpPr>
        <p:spPr bwMode="auto">
          <a:xfrm rot="-2813157">
            <a:off x="1596231" y="5074444"/>
            <a:ext cx="1617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92D050"/>
                </a:solidFill>
              </a:rPr>
              <a:t>Declination axis</a:t>
            </a:r>
          </a:p>
        </p:txBody>
      </p:sp>
      <p:sp>
        <p:nvSpPr>
          <p:cNvPr id="20" name="Arc 19"/>
          <p:cNvSpPr/>
          <p:nvPr/>
        </p:nvSpPr>
        <p:spPr bwMode="auto">
          <a:xfrm>
            <a:off x="2300288" y="2097088"/>
            <a:ext cx="2860675" cy="2917825"/>
          </a:xfrm>
          <a:prstGeom prst="arc">
            <a:avLst>
              <a:gd name="adj1" fmla="val 16142356"/>
              <a:gd name="adj2" fmla="val 20724185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7" name="Arc 26"/>
          <p:cNvSpPr/>
          <p:nvPr/>
        </p:nvSpPr>
        <p:spPr bwMode="auto">
          <a:xfrm rot="18856966">
            <a:off x="1677193" y="2488407"/>
            <a:ext cx="842963" cy="304800"/>
          </a:xfrm>
          <a:prstGeom prst="arc">
            <a:avLst>
              <a:gd name="adj1" fmla="val 19248924"/>
              <a:gd name="adj2" fmla="val 1282606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2004" name="ZoneTexte 4"/>
          <p:cNvSpPr txBox="1">
            <a:spLocks noChangeArrowheads="1"/>
          </p:cNvSpPr>
          <p:nvPr/>
        </p:nvSpPr>
        <p:spPr bwMode="auto">
          <a:xfrm>
            <a:off x="4651375" y="2057400"/>
            <a:ext cx="311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92D050"/>
                </a:solidFill>
                <a:sym typeface="Symbol" panose="05050102010706020507" pitchFamily="18" charset="2"/>
              </a:rPr>
              <a:t></a:t>
            </a:r>
            <a:endParaRPr lang="en-US" sz="2000">
              <a:solidFill>
                <a:srgbClr val="92D050"/>
              </a:solidFill>
            </a:endParaRPr>
          </a:p>
        </p:txBody>
      </p:sp>
      <p:sp>
        <p:nvSpPr>
          <p:cNvPr id="42005" name="ZoneTexte 5"/>
          <p:cNvSpPr txBox="1">
            <a:spLocks noChangeArrowheads="1"/>
          </p:cNvSpPr>
          <p:nvPr/>
        </p:nvSpPr>
        <p:spPr bwMode="auto">
          <a:xfrm>
            <a:off x="2338388" y="2006600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" name="Ellipse 12"/>
          <p:cNvSpPr>
            <a:spLocks noChangeAspect="1"/>
          </p:cNvSpPr>
          <p:nvPr/>
        </p:nvSpPr>
        <p:spPr bwMode="auto">
          <a:xfrm>
            <a:off x="4401070" y="2973178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215480" lon="19938434" rev="3025879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8" name="Ellipse 27"/>
          <p:cNvSpPr>
            <a:spLocks noChangeAspect="1"/>
          </p:cNvSpPr>
          <p:nvPr/>
        </p:nvSpPr>
        <p:spPr bwMode="auto">
          <a:xfrm>
            <a:off x="4287352" y="3093638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347478" lon="19855224" rev="2420054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9" name="Ellipse 28"/>
          <p:cNvSpPr>
            <a:spLocks noChangeAspect="1"/>
          </p:cNvSpPr>
          <p:nvPr/>
        </p:nvSpPr>
        <p:spPr bwMode="auto">
          <a:xfrm>
            <a:off x="4008572" y="2526664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215480" lon="19938434" rev="3025879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1" name="Ellipse 30"/>
          <p:cNvSpPr>
            <a:spLocks noChangeAspect="1"/>
          </p:cNvSpPr>
          <p:nvPr/>
        </p:nvSpPr>
        <p:spPr bwMode="auto">
          <a:xfrm>
            <a:off x="3871039" y="2642361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347478" lon="19855224" rev="2420054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2" name="Ellipse 31"/>
          <p:cNvSpPr>
            <a:spLocks noChangeAspect="1"/>
          </p:cNvSpPr>
          <p:nvPr/>
        </p:nvSpPr>
        <p:spPr bwMode="auto">
          <a:xfrm>
            <a:off x="3981003" y="2835897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347478" lon="19855224" rev="2120054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3" name="Ellipse 32"/>
          <p:cNvSpPr>
            <a:spLocks noChangeAspect="1"/>
          </p:cNvSpPr>
          <p:nvPr/>
        </p:nvSpPr>
        <p:spPr bwMode="auto">
          <a:xfrm>
            <a:off x="3995290" y="2893043"/>
            <a:ext cx="144000" cy="144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21347478" lon="19855224" rev="3020054"/>
            </a:camera>
            <a:lightRig rig="threePt" dir="t"/>
          </a:scene3d>
          <a:sp3d extrusionH="2540000"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2" name="Bouée 11"/>
          <p:cNvSpPr/>
          <p:nvPr/>
        </p:nvSpPr>
        <p:spPr bwMode="auto">
          <a:xfrm>
            <a:off x="3843510" y="2317543"/>
            <a:ext cx="914400" cy="914400"/>
          </a:xfrm>
          <a:prstGeom prst="donut">
            <a:avLst>
              <a:gd name="adj" fmla="val 13025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20275903" lon="17576291" rev="2749740"/>
            </a:camera>
            <a:lightRig rig="threePt" dir="t"/>
          </a:scene3d>
          <a:sp3d extrusionH="127000">
            <a:bevelT w="0"/>
          </a:sp3d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2013" name="Légende encadrée 1 29"/>
          <p:cNvSpPr>
            <a:spLocks/>
          </p:cNvSpPr>
          <p:nvPr/>
        </p:nvSpPr>
        <p:spPr bwMode="auto">
          <a:xfrm>
            <a:off x="5168900" y="3697288"/>
            <a:ext cx="1885950" cy="635000"/>
          </a:xfrm>
          <a:prstGeom prst="borderCallout1">
            <a:avLst>
              <a:gd name="adj1" fmla="val 31926"/>
              <a:gd name="adj2" fmla="val 657"/>
              <a:gd name="adj3" fmla="val -105389"/>
              <a:gd name="adj4" fmla="val -4974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Telescope’s tube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</a:t>
            </a:r>
            <a:r>
              <a:rPr lang="en-US" sz="1600" i="1">
                <a:solidFill>
                  <a:schemeClr val="tx1"/>
                </a:solidFill>
              </a:rPr>
              <a:t>Serrurier</a:t>
            </a:r>
            <a:r>
              <a:rPr lang="en-US" sz="1600">
                <a:solidFill>
                  <a:schemeClr val="tx1"/>
                </a:solidFill>
              </a:rPr>
              <a:t> structure)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15013" y="1587500"/>
            <a:ext cx="3519487" cy="1878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</a:rPr>
              <a:t>Yoke mount “pros and cons”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Very stable mechanically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Low flexion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Limitations in accessible</a:t>
            </a:r>
          </a:p>
          <a:p>
            <a:pPr>
              <a:defRPr/>
            </a:pPr>
            <a:r>
              <a:rPr lang="en-US" sz="2000" dirty="0"/>
              <a:t>    sky zone (blind angles). </a:t>
            </a:r>
          </a:p>
          <a:p>
            <a:pPr>
              <a:defRPr/>
            </a:pPr>
            <a:r>
              <a:rPr lang="en-US" dirty="0"/>
              <a:t>     ... More on that later.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Omicron Telescope :</a:t>
            </a:r>
            <a:br>
              <a:rPr lang="en-US" smtClean="0"/>
            </a:br>
            <a:r>
              <a:rPr lang="en-US" smtClean="0"/>
              <a:t>accessible zone</a:t>
            </a:r>
          </a:p>
        </p:txBody>
      </p:sp>
      <p:sp>
        <p:nvSpPr>
          <p:cNvPr id="4301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5C3979-E359-4D14-B966-CF01A8853246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01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30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5211C5-94D2-4EDC-BC83-3D849565499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7850" y="2219325"/>
            <a:ext cx="195897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Elevation:</a:t>
            </a:r>
          </a:p>
          <a:p>
            <a:pPr>
              <a:defRPr/>
            </a:pPr>
            <a:r>
              <a:rPr lang="en-US" sz="2400" dirty="0"/>
              <a:t>h &gt; 18°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Declination:</a:t>
            </a:r>
          </a:p>
          <a:p>
            <a:pPr marL="285750" indent="-285750">
              <a:buFont typeface="Symbol" panose="05050102010706020507" pitchFamily="18" charset="2"/>
              <a:buChar char="d"/>
              <a:defRPr/>
            </a:pPr>
            <a:r>
              <a:rPr lang="en-US" sz="2400" dirty="0">
                <a:sym typeface="Symbol" panose="05050102010706020507" pitchFamily="18" charset="2"/>
              </a:rPr>
              <a:t>&lt; 60°</a:t>
            </a:r>
          </a:p>
          <a:p>
            <a:pPr>
              <a:defRPr/>
            </a:pPr>
            <a:endParaRPr lang="en-US" sz="2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Hour angle:</a:t>
            </a:r>
          </a:p>
          <a:p>
            <a:pPr>
              <a:defRPr/>
            </a:pPr>
            <a:r>
              <a:rPr lang="en-US" sz="2400" dirty="0">
                <a:sym typeface="Symbol" panose="05050102010706020507" pitchFamily="18" charset="2"/>
              </a:rPr>
              <a:t>-6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r>
              <a:rPr lang="en-US" sz="2400" dirty="0">
                <a:sym typeface="Symbol" panose="05050102010706020507" pitchFamily="18" charset="2"/>
              </a:rPr>
              <a:t> &lt; H &lt; +6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endParaRPr lang="en-US" sz="2400" baseline="30000" dirty="0"/>
          </a:p>
        </p:txBody>
      </p:sp>
      <p:pic>
        <p:nvPicPr>
          <p:cNvPr id="43015" name="Imag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6400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Epsilon Telescope :</a:t>
            </a:r>
            <a:br>
              <a:rPr lang="en-US" smtClean="0"/>
            </a:br>
            <a:r>
              <a:rPr lang="en-US" smtClean="0"/>
              <a:t>accessible zone</a:t>
            </a:r>
          </a:p>
        </p:txBody>
      </p:sp>
      <p:sp>
        <p:nvSpPr>
          <p:cNvPr id="4403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2F5891-5F2F-4BD2-9F5A-B35ED9237C6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403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403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C1B6F4-633A-449D-83E1-A5ECE4A8BDD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7850" y="2219325"/>
            <a:ext cx="2471738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Elevation:</a:t>
            </a:r>
          </a:p>
          <a:p>
            <a:pPr>
              <a:defRPr/>
            </a:pPr>
            <a:r>
              <a:rPr lang="en-US" sz="2400" dirty="0"/>
              <a:t>h &gt; 21°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Declination:</a:t>
            </a:r>
          </a:p>
          <a:p>
            <a:pPr marL="285750" indent="-285750">
              <a:buFont typeface="Symbol" panose="05050102010706020507" pitchFamily="18" charset="2"/>
              <a:buChar char="d"/>
              <a:defRPr/>
            </a:pPr>
            <a:r>
              <a:rPr lang="en-US" sz="2400" dirty="0">
                <a:sym typeface="Symbol" panose="05050102010706020507" pitchFamily="18" charset="2"/>
              </a:rPr>
              <a:t>&lt; 60°</a:t>
            </a:r>
          </a:p>
          <a:p>
            <a:pPr>
              <a:defRPr/>
            </a:pPr>
            <a:endParaRPr lang="en-US" sz="2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Hour angle:</a:t>
            </a:r>
          </a:p>
          <a:p>
            <a:pPr>
              <a:defRPr/>
            </a:pPr>
            <a:r>
              <a:rPr lang="en-US" sz="2400" dirty="0">
                <a:sym typeface="Symbol" panose="05050102010706020507" pitchFamily="18" charset="2"/>
              </a:rPr>
              <a:t>-5.3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r>
              <a:rPr lang="en-US" sz="2400" dirty="0">
                <a:sym typeface="Symbol" panose="05050102010706020507" pitchFamily="18" charset="2"/>
              </a:rPr>
              <a:t> &lt; H &lt; +5.3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endParaRPr lang="en-US" sz="2400" baseline="30000" dirty="0"/>
          </a:p>
        </p:txBody>
      </p:sp>
      <p:pic>
        <p:nvPicPr>
          <p:cNvPr id="44039" name="Imag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6400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19A035-FAC3-4E94-9A34-75188930AB0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505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506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244CC9-9D06-4E30-B4C4-E5CBCE17844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4506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itre 1"/>
          <p:cNvSpPr>
            <a:spLocks noGrp="1"/>
          </p:cNvSpPr>
          <p:nvPr>
            <p:ph type="title"/>
          </p:nvPr>
        </p:nvSpPr>
        <p:spPr>
          <a:xfrm>
            <a:off x="1114425" y="693738"/>
            <a:ext cx="7677150" cy="1143000"/>
          </a:xfrm>
        </p:spPr>
        <p:txBody>
          <a:bodyPr/>
          <a:lstStyle/>
          <a:p>
            <a:r>
              <a:rPr lang="en-US" smtClean="0"/>
              <a:t>ENJOY 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C2PU: two telescopes</a:t>
            </a: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119F9C-7B66-4F2B-981E-BFF2A2088CF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F064C-C245-4629-B883-F6CB316EBB8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1741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33525"/>
            <a:ext cx="57785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838450" y="1567175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West dome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Omicron telescope</a:t>
            </a:r>
          </a:p>
        </p:txBody>
      </p:sp>
      <p:sp>
        <p:nvSpPr>
          <p:cNvPr id="11" name="ZoneTexte 28"/>
          <p:cNvSpPr txBox="1">
            <a:spLocks noChangeArrowheads="1"/>
          </p:cNvSpPr>
          <p:nvPr/>
        </p:nvSpPr>
        <p:spPr bwMode="auto">
          <a:xfrm>
            <a:off x="5567363" y="1894200"/>
            <a:ext cx="236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East dome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Epsilon telescope</a:t>
            </a:r>
          </a:p>
        </p:txBody>
      </p:sp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487363" y="5449888"/>
            <a:ext cx="8931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West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O</a:t>
            </a:r>
            <a:r>
              <a:rPr lang="en-US" altLang="ja-JP" sz="2000">
                <a:solidFill>
                  <a:schemeClr val="tx1"/>
                </a:solidFill>
              </a:rPr>
              <a:t>uest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 in French):  </a:t>
            </a:r>
            <a:r>
              <a:rPr lang="en-US" altLang="ja-JP" sz="2000">
                <a:solidFill>
                  <a:srgbClr val="FFFF00"/>
                </a:solidFill>
              </a:rPr>
              <a:t>omicron telescope </a:t>
            </a:r>
            <a:r>
              <a:rPr lang="en-US" altLang="ja-JP" sz="2000">
                <a:solidFill>
                  <a:schemeClr val="tx1"/>
                </a:solidFill>
              </a:rPr>
              <a:t>(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omicron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: Greek leter for 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O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East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E</a:t>
            </a:r>
            <a:r>
              <a:rPr lang="en-US" altLang="ja-JP" sz="2000">
                <a:solidFill>
                  <a:schemeClr val="tx1"/>
                </a:solidFill>
              </a:rPr>
              <a:t>st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 in French):       </a:t>
            </a:r>
            <a:r>
              <a:rPr lang="en-US" altLang="ja-JP" sz="2000">
                <a:solidFill>
                  <a:srgbClr val="FFFF00"/>
                </a:solidFill>
              </a:rPr>
              <a:t>epsilon telescope   </a:t>
            </a:r>
            <a:r>
              <a:rPr lang="en-US" altLang="ja-JP" sz="2000">
                <a:solidFill>
                  <a:schemeClr val="tx1"/>
                </a:solidFill>
              </a:rPr>
              <a:t>(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epsilon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:  Greek letter for </a:t>
            </a:r>
            <a:r>
              <a:rPr lang="ja-JP" altLang="en-US" sz="2000">
                <a:solidFill>
                  <a:schemeClr val="tx1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E</a:t>
            </a:r>
            <a:r>
              <a:rPr lang="ja-JP" altLang="en-US" sz="2000">
                <a:solidFill>
                  <a:schemeClr val="tx1"/>
                </a:solidFill>
              </a:rPr>
              <a:t>”</a:t>
            </a:r>
            <a:r>
              <a:rPr lang="en-US" altLang="ja-JP" sz="2000">
                <a:solidFill>
                  <a:schemeClr val="tx1"/>
                </a:solidFill>
              </a:rPr>
              <a:t>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2362200" y="4935538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dirty="0">
                <a:solidFill>
                  <a:srgbClr val="FF0000"/>
                </a:solidFill>
              </a:rPr>
              <a:t>TWO 1-METER TELESCOPES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C2PU: two telescopes</a:t>
            </a: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119F9C-7B66-4F2B-981E-BFF2A2088CF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F064C-C245-4629-B883-F6CB316EBB8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844939" y="1405079"/>
            <a:ext cx="3244308" cy="4860000"/>
            <a:chOff x="5844939" y="1405079"/>
            <a:chExt cx="3244308" cy="4860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939" y="1405079"/>
              <a:ext cx="3244308" cy="4860000"/>
            </a:xfrm>
            <a:prstGeom prst="rect">
              <a:avLst/>
            </a:prstGeom>
          </p:spPr>
        </p:pic>
        <p:sp>
          <p:nvSpPr>
            <p:cNvPr id="17417" name="ZoneTexte 5"/>
            <p:cNvSpPr txBox="1">
              <a:spLocks noChangeArrowheads="1"/>
            </p:cNvSpPr>
            <p:nvPr/>
          </p:nvSpPr>
          <p:spPr bwMode="auto">
            <a:xfrm>
              <a:off x="6306359" y="5864969"/>
              <a:ext cx="232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rgbClr val="FFFF00"/>
                  </a:solidFill>
                </a:rPr>
                <a:t>O</a:t>
              </a:r>
              <a:r>
                <a:rPr lang="en-US" sz="2000" dirty="0" smtClean="0">
                  <a:solidFill>
                    <a:srgbClr val="FFFF00"/>
                  </a:solidFill>
                </a:rPr>
                <a:t>micron telescope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806116" y="1405079"/>
            <a:ext cx="3233136" cy="4860000"/>
            <a:chOff x="806116" y="1405079"/>
            <a:chExt cx="3233136" cy="4860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6" y="1405079"/>
              <a:ext cx="3233136" cy="4860000"/>
            </a:xfrm>
            <a:prstGeom prst="rect">
              <a:avLst/>
            </a:prstGeom>
          </p:spPr>
        </p:pic>
        <p:sp>
          <p:nvSpPr>
            <p:cNvPr id="14" name="ZoneTexte 5"/>
            <p:cNvSpPr txBox="1">
              <a:spLocks noChangeArrowheads="1"/>
            </p:cNvSpPr>
            <p:nvPr/>
          </p:nvSpPr>
          <p:spPr bwMode="auto">
            <a:xfrm>
              <a:off x="1324467" y="5864969"/>
              <a:ext cx="21964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rgbClr val="FFFF00"/>
                  </a:solidFill>
                </a:rPr>
                <a:t>E</a:t>
              </a:r>
              <a:r>
                <a:rPr lang="en-US" sz="2000" dirty="0" smtClean="0">
                  <a:solidFill>
                    <a:srgbClr val="FFFF00"/>
                  </a:solidFill>
                </a:rPr>
                <a:t>psilon telescope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7148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ChangeArrowheads="1"/>
          </p:cNvSpPr>
          <p:nvPr/>
        </p:nvSpPr>
        <p:spPr bwMode="auto">
          <a:xfrm>
            <a:off x="1449388" y="2141538"/>
            <a:ext cx="2630487" cy="356393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9459" name="Triangle isocèle 18"/>
          <p:cNvSpPr>
            <a:spLocks/>
          </p:cNvSpPr>
          <p:nvPr/>
        </p:nvSpPr>
        <p:spPr bwMode="auto">
          <a:xfrm>
            <a:off x="1382713" y="2643188"/>
            <a:ext cx="2765425" cy="3084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29999"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946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C2PU Telescopes :</a:t>
            </a:r>
            <a:br>
              <a:rPr lang="en-US" smtClean="0"/>
            </a:br>
            <a:r>
              <a:rPr lang="en-US" smtClean="0"/>
              <a:t>optical combinations</a:t>
            </a:r>
          </a:p>
        </p:txBody>
      </p:sp>
      <p:sp>
        <p:nvSpPr>
          <p:cNvPr id="1946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AACA9-0AED-4777-B1AF-05F2FBDF0C5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946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E6EF1C-A87B-4C4E-B0DF-1B9A9E8C7DB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19464" name="Groupe 17"/>
          <p:cNvGrpSpPr>
            <a:grpSpLocks/>
          </p:cNvGrpSpPr>
          <p:nvPr/>
        </p:nvGrpSpPr>
        <p:grpSpPr bwMode="auto">
          <a:xfrm>
            <a:off x="1298575" y="5565775"/>
            <a:ext cx="2932113" cy="461963"/>
            <a:chOff x="1298421" y="5566430"/>
            <a:chExt cx="2932948" cy="461912"/>
          </a:xfrm>
        </p:grpSpPr>
        <p:sp>
          <p:nvSpPr>
            <p:cNvPr id="19490" name="Arc 6"/>
            <p:cNvSpPr>
              <a:spLocks/>
            </p:cNvSpPr>
            <p:nvPr/>
          </p:nvSpPr>
          <p:spPr bwMode="auto">
            <a:xfrm>
              <a:off x="1298421" y="5566430"/>
              <a:ext cx="2932948" cy="461912"/>
            </a:xfrm>
            <a:custGeom>
              <a:avLst/>
              <a:gdLst>
                <a:gd name="T0" fmla="*/ 1788763 w 3045256"/>
                <a:gd name="T1" fmla="*/ 0 h 993453"/>
                <a:gd name="T2" fmla="*/ 891006 w 3045256"/>
                <a:gd name="T3" fmla="*/ 7 h 993453"/>
                <a:gd name="T4" fmla="*/ 0 w 3045256"/>
                <a:gd name="T5" fmla="*/ 0 h 993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5256" h="993453" stroke="0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  <a:cubicBezTo>
                    <a:pt x="1776" y="177186"/>
                    <a:pt x="3551" y="830646"/>
                    <a:pt x="5327" y="993453"/>
                  </a:cubicBezTo>
                  <a:lnTo>
                    <a:pt x="3045256" y="976726"/>
                  </a:lnTo>
                  <a:lnTo>
                    <a:pt x="3027090" y="0"/>
                  </a:lnTo>
                  <a:close/>
                </a:path>
                <a:path w="3045256" h="993453" fill="none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2631080" y="5704956"/>
              <a:ext cx="267630" cy="323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19465" name="ZoneTexte 13"/>
          <p:cNvSpPr txBox="1">
            <a:spLocks noChangeArrowheads="1"/>
          </p:cNvSpPr>
          <p:nvPr/>
        </p:nvSpPr>
        <p:spPr bwMode="auto">
          <a:xfrm>
            <a:off x="2763838" y="1349375"/>
            <a:ext cx="437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Cassegrain secondary focus</a:t>
            </a:r>
          </a:p>
        </p:txBody>
      </p:sp>
      <p:grpSp>
        <p:nvGrpSpPr>
          <p:cNvPr id="19466" name="Groupe 3"/>
          <p:cNvGrpSpPr>
            <a:grpSpLocks/>
          </p:cNvGrpSpPr>
          <p:nvPr/>
        </p:nvGrpSpPr>
        <p:grpSpPr bwMode="auto">
          <a:xfrm>
            <a:off x="1803400" y="1762125"/>
            <a:ext cx="1922463" cy="357188"/>
            <a:chOff x="1750741" y="2286000"/>
            <a:chExt cx="1921727" cy="357188"/>
          </a:xfrm>
        </p:grpSpPr>
        <p:cxnSp>
          <p:nvCxnSpPr>
            <p:cNvPr id="19484" name="Connecteur droit avec flèche 2"/>
            <p:cNvCxnSpPr>
              <a:cxnSpLocks noChangeShapeType="1"/>
            </p:cNvCxnSpPr>
            <p:nvPr/>
          </p:nvCxnSpPr>
          <p:spPr bwMode="auto">
            <a:xfrm>
              <a:off x="175074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5" name="Connecteur droit avec flèche 14"/>
            <p:cNvCxnSpPr>
              <a:cxnSpLocks noChangeShapeType="1"/>
            </p:cNvCxnSpPr>
            <p:nvPr/>
          </p:nvCxnSpPr>
          <p:spPr bwMode="auto">
            <a:xfrm>
              <a:off x="213508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6" name="Connecteur droit avec flèche 15"/>
            <p:cNvCxnSpPr>
              <a:cxnSpLocks noChangeShapeType="1"/>
            </p:cNvCxnSpPr>
            <p:nvPr/>
          </p:nvCxnSpPr>
          <p:spPr bwMode="auto">
            <a:xfrm>
              <a:off x="251943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7" name="Connecteur droit avec flèche 16"/>
            <p:cNvCxnSpPr>
              <a:cxnSpLocks noChangeShapeType="1"/>
            </p:cNvCxnSpPr>
            <p:nvPr/>
          </p:nvCxnSpPr>
          <p:spPr bwMode="auto">
            <a:xfrm>
              <a:off x="290377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8" name="Connecteur droit avec flèche 17"/>
            <p:cNvCxnSpPr>
              <a:cxnSpLocks noChangeShapeType="1"/>
            </p:cNvCxnSpPr>
            <p:nvPr/>
          </p:nvCxnSpPr>
          <p:spPr bwMode="auto">
            <a:xfrm>
              <a:off x="328812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9" name="Connecteur droit avec flèche 18"/>
            <p:cNvCxnSpPr>
              <a:cxnSpLocks noChangeShapeType="1"/>
            </p:cNvCxnSpPr>
            <p:nvPr/>
          </p:nvCxnSpPr>
          <p:spPr bwMode="auto">
            <a:xfrm>
              <a:off x="3672468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9467" name="Groupe 6"/>
          <p:cNvGrpSpPr>
            <a:grpSpLocks/>
          </p:cNvGrpSpPr>
          <p:nvPr/>
        </p:nvGrpSpPr>
        <p:grpSpPr bwMode="auto">
          <a:xfrm>
            <a:off x="2346325" y="3956050"/>
            <a:ext cx="836613" cy="458788"/>
            <a:chOff x="2308302" y="3956165"/>
            <a:chExt cx="838168" cy="458557"/>
          </a:xfrm>
        </p:grpSpPr>
        <p:cxnSp>
          <p:nvCxnSpPr>
            <p:cNvPr id="19481" name="Connecteur droit avec flèche 21"/>
            <p:cNvCxnSpPr>
              <a:cxnSpLocks noChangeShapeType="1"/>
            </p:cNvCxnSpPr>
            <p:nvPr/>
          </p:nvCxnSpPr>
          <p:spPr bwMode="auto">
            <a:xfrm flipV="1">
              <a:off x="230830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2" name="Connecteur droit avec flèche 22"/>
            <p:cNvCxnSpPr>
              <a:cxnSpLocks noChangeShapeType="1"/>
            </p:cNvCxnSpPr>
            <p:nvPr/>
          </p:nvCxnSpPr>
          <p:spPr bwMode="auto">
            <a:xfrm flipV="1">
              <a:off x="2727386" y="3956165"/>
              <a:ext cx="0" cy="458557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83" name="Connecteur droit avec flèche 29"/>
            <p:cNvCxnSpPr>
              <a:cxnSpLocks noChangeShapeType="1"/>
            </p:cNvCxnSpPr>
            <p:nvPr/>
          </p:nvCxnSpPr>
          <p:spPr bwMode="auto">
            <a:xfrm flipH="1" flipV="1">
              <a:off x="299341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9468" name="Légende encadrée 1 1"/>
          <p:cNvSpPr>
            <a:spLocks/>
          </p:cNvSpPr>
          <p:nvPr/>
        </p:nvSpPr>
        <p:spPr bwMode="auto">
          <a:xfrm>
            <a:off x="4543425" y="5080000"/>
            <a:ext cx="1393825" cy="633413"/>
          </a:xfrm>
          <a:prstGeom prst="borderCallout1">
            <a:avLst>
              <a:gd name="adj1" fmla="val 18750"/>
              <a:gd name="adj2" fmla="val -8333"/>
              <a:gd name="adj3" fmla="val 110241"/>
              <a:gd name="adj4" fmla="val -7205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Primary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(parabolic)</a:t>
            </a:r>
          </a:p>
        </p:txBody>
      </p:sp>
      <p:sp>
        <p:nvSpPr>
          <p:cNvPr id="19469" name="Légende encadrée 1 1"/>
          <p:cNvSpPr>
            <a:spLocks/>
          </p:cNvSpPr>
          <p:nvPr/>
        </p:nvSpPr>
        <p:spPr bwMode="auto">
          <a:xfrm>
            <a:off x="4543425" y="2108200"/>
            <a:ext cx="1666875" cy="633413"/>
          </a:xfrm>
          <a:prstGeom prst="borderCallout1">
            <a:avLst>
              <a:gd name="adj1" fmla="val 18750"/>
              <a:gd name="adj2" fmla="val -8333"/>
              <a:gd name="adj3" fmla="val 87333"/>
              <a:gd name="adj4" fmla="val -987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Secondary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(hyperbolic)</a:t>
            </a:r>
          </a:p>
        </p:txBody>
      </p:sp>
      <p:sp>
        <p:nvSpPr>
          <p:cNvPr id="19470" name="ZoneTexte 30"/>
          <p:cNvSpPr txBox="1">
            <a:spLocks noChangeArrowheads="1"/>
          </p:cNvSpPr>
          <p:nvPr/>
        </p:nvSpPr>
        <p:spPr bwMode="auto">
          <a:xfrm>
            <a:off x="4521200" y="3860800"/>
            <a:ext cx="204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 13000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 = 1040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/ D = </a:t>
            </a:r>
            <a:r>
              <a:rPr lang="en-US" sz="2400">
                <a:solidFill>
                  <a:srgbClr val="FFFF00"/>
                </a:solidFill>
              </a:rPr>
              <a:t>12.5</a:t>
            </a:r>
          </a:p>
        </p:txBody>
      </p:sp>
      <p:sp>
        <p:nvSpPr>
          <p:cNvPr id="19471" name="Triangle isocèle 4"/>
          <p:cNvSpPr>
            <a:spLocks noChangeArrowheads="1"/>
          </p:cNvSpPr>
          <p:nvPr/>
        </p:nvSpPr>
        <p:spPr bwMode="auto">
          <a:xfrm rot="10800000">
            <a:off x="2655888" y="2776538"/>
            <a:ext cx="217487" cy="354806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19472" name="Groupe 3"/>
          <p:cNvGrpSpPr>
            <a:grpSpLocks/>
          </p:cNvGrpSpPr>
          <p:nvPr/>
        </p:nvGrpSpPr>
        <p:grpSpPr bwMode="auto">
          <a:xfrm rot="10800000">
            <a:off x="2562225" y="2651125"/>
            <a:ext cx="404813" cy="180975"/>
            <a:chOff x="5805274" y="3047140"/>
            <a:chExt cx="404633" cy="108833"/>
          </a:xfrm>
        </p:grpSpPr>
        <p:sp>
          <p:nvSpPr>
            <p:cNvPr id="19479" name="Arc 1"/>
            <p:cNvSpPr>
              <a:spLocks/>
            </p:cNvSpPr>
            <p:nvPr/>
          </p:nvSpPr>
          <p:spPr bwMode="auto">
            <a:xfrm>
              <a:off x="5805274" y="3047140"/>
              <a:ext cx="398124" cy="46182"/>
            </a:xfrm>
            <a:custGeom>
              <a:avLst/>
              <a:gdLst>
                <a:gd name="T0" fmla="*/ 0 w 398124"/>
                <a:gd name="T1" fmla="*/ 46182 h 46182"/>
                <a:gd name="T2" fmla="*/ 398124 w 398124"/>
                <a:gd name="T3" fmla="*/ 45043 h 461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8124" h="46182" stroke="0">
                  <a:moveTo>
                    <a:pt x="0" y="46182"/>
                  </a:moveTo>
                  <a:cubicBezTo>
                    <a:pt x="125567" y="-14992"/>
                    <a:pt x="272209" y="-15411"/>
                    <a:pt x="398124" y="45043"/>
                  </a:cubicBezTo>
                  <a:lnTo>
                    <a:pt x="0" y="46182"/>
                  </a:lnTo>
                  <a:close/>
                </a:path>
                <a:path w="398124" h="46182" fill="none">
                  <a:moveTo>
                    <a:pt x="0" y="46182"/>
                  </a:moveTo>
                  <a:cubicBezTo>
                    <a:pt x="125567" y="-14992"/>
                    <a:pt x="272209" y="-15411"/>
                    <a:pt x="398124" y="45043"/>
                  </a:cubicBezTo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480" name="Rectangle 2"/>
            <p:cNvSpPr>
              <a:spLocks noChangeArrowheads="1"/>
            </p:cNvSpPr>
            <p:nvPr/>
          </p:nvSpPr>
          <p:spPr bwMode="auto">
            <a:xfrm>
              <a:off x="5807869" y="3094339"/>
              <a:ext cx="402038" cy="616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19473" name="ZoneTexte 5"/>
          <p:cNvSpPr txBox="1">
            <a:spLocks noChangeArrowheads="1"/>
          </p:cNvSpPr>
          <p:nvPr/>
        </p:nvSpPr>
        <p:spPr bwMode="auto">
          <a:xfrm>
            <a:off x="6210300" y="2757488"/>
            <a:ext cx="3449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Magnifies a lot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Narrow field of view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Best for planetary imaging</a:t>
            </a:r>
          </a:p>
        </p:txBody>
      </p:sp>
      <p:grpSp>
        <p:nvGrpSpPr>
          <p:cNvPr id="19474" name="Groupe 11"/>
          <p:cNvGrpSpPr>
            <a:grpSpLocks/>
          </p:cNvGrpSpPr>
          <p:nvPr/>
        </p:nvGrpSpPr>
        <p:grpSpPr bwMode="auto">
          <a:xfrm rot="10800000">
            <a:off x="2452688" y="6129338"/>
            <a:ext cx="620712" cy="379412"/>
            <a:chOff x="4982448" y="2986399"/>
            <a:chExt cx="620475" cy="378706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982448" y="2986399"/>
              <a:ext cx="620475" cy="1980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rgbClr val="FF0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155419" y="3167037"/>
              <a:ext cx="274533" cy="180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chemeClr val="tx1">
                    <a:lumMod val="5000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19475" name="Légende encadrée 1 1"/>
          <p:cNvSpPr>
            <a:spLocks/>
          </p:cNvSpPr>
          <p:nvPr/>
        </p:nvSpPr>
        <p:spPr bwMode="auto">
          <a:xfrm>
            <a:off x="4530725" y="5795963"/>
            <a:ext cx="1816100" cy="635000"/>
          </a:xfrm>
          <a:prstGeom prst="borderCallout1">
            <a:avLst>
              <a:gd name="adj1" fmla="val 18750"/>
              <a:gd name="adj2" fmla="val -8333"/>
              <a:gd name="adj3" fmla="val 66264"/>
              <a:gd name="adj4" fmla="val -9800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CCD camera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at secondary focus</a:t>
            </a:r>
          </a:p>
        </p:txBody>
      </p:sp>
      <p:sp>
        <p:nvSpPr>
          <p:cNvPr id="19476" name="Organigramme : Bande perforée 1"/>
          <p:cNvSpPr>
            <a:spLocks noChangeArrowheads="1"/>
          </p:cNvSpPr>
          <p:nvPr/>
        </p:nvSpPr>
        <p:spPr bwMode="auto">
          <a:xfrm>
            <a:off x="7399338" y="4192588"/>
            <a:ext cx="1593850" cy="1541462"/>
          </a:xfrm>
          <a:prstGeom prst="flowChartPunchedTape">
            <a:avLst/>
          </a:prstGeom>
          <a:gradFill rotWithShape="1">
            <a:gsLst>
              <a:gs pos="0">
                <a:srgbClr val="FF0000"/>
              </a:gs>
              <a:gs pos="100000">
                <a:srgbClr val="00B0F0"/>
              </a:gs>
            </a:gsLst>
            <a:lin ang="0" scaled="1"/>
          </a:gradFill>
          <a:ln w="25400" algn="ctr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 dirty="0">
                <a:solidFill>
                  <a:schemeClr val="tx1"/>
                </a:solidFill>
              </a:rPr>
              <a:t>AVAILABLE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 dirty="0">
                <a:solidFill>
                  <a:schemeClr val="tx1"/>
                </a:solidFill>
              </a:rPr>
              <a:t>ON BOTH 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 dirty="0">
                <a:solidFill>
                  <a:schemeClr val="tx1"/>
                </a:solidFill>
              </a:rPr>
              <a:t>TELESCOPES 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"/>
          <p:cNvSpPr>
            <a:spLocks noChangeArrowheads="1"/>
          </p:cNvSpPr>
          <p:nvPr/>
        </p:nvSpPr>
        <p:spPr bwMode="auto">
          <a:xfrm>
            <a:off x="1449388" y="2141538"/>
            <a:ext cx="2630487" cy="356393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83" name="Triangle isocèle 18"/>
          <p:cNvSpPr>
            <a:spLocks/>
          </p:cNvSpPr>
          <p:nvPr/>
        </p:nvSpPr>
        <p:spPr bwMode="auto">
          <a:xfrm>
            <a:off x="1382713" y="2643188"/>
            <a:ext cx="2765425" cy="3084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29999"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C2PU Telescopes :</a:t>
            </a:r>
            <a:br>
              <a:rPr lang="en-US" smtClean="0"/>
            </a:br>
            <a:r>
              <a:rPr lang="en-US" smtClean="0"/>
              <a:t>optical combinations</a:t>
            </a:r>
          </a:p>
        </p:txBody>
      </p:sp>
      <p:sp>
        <p:nvSpPr>
          <p:cNvPr id="2048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B43C1B-72D7-4D0E-A6B8-CE3939AF0A8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048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048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446CE8-DC57-4681-8039-CFEB25BC48E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20488" name="Groupe 17"/>
          <p:cNvGrpSpPr>
            <a:grpSpLocks/>
          </p:cNvGrpSpPr>
          <p:nvPr/>
        </p:nvGrpSpPr>
        <p:grpSpPr bwMode="auto">
          <a:xfrm>
            <a:off x="1298575" y="5565775"/>
            <a:ext cx="2932113" cy="461963"/>
            <a:chOff x="1298421" y="5566430"/>
            <a:chExt cx="2932948" cy="461912"/>
          </a:xfrm>
        </p:grpSpPr>
        <p:sp>
          <p:nvSpPr>
            <p:cNvPr id="20529" name="Arc 6"/>
            <p:cNvSpPr>
              <a:spLocks/>
            </p:cNvSpPr>
            <p:nvPr/>
          </p:nvSpPr>
          <p:spPr bwMode="auto">
            <a:xfrm>
              <a:off x="1298421" y="5566430"/>
              <a:ext cx="2932948" cy="461912"/>
            </a:xfrm>
            <a:custGeom>
              <a:avLst/>
              <a:gdLst>
                <a:gd name="T0" fmla="*/ 1788763 w 3045256"/>
                <a:gd name="T1" fmla="*/ 0 h 993453"/>
                <a:gd name="T2" fmla="*/ 891006 w 3045256"/>
                <a:gd name="T3" fmla="*/ 7 h 993453"/>
                <a:gd name="T4" fmla="*/ 0 w 3045256"/>
                <a:gd name="T5" fmla="*/ 0 h 993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5256" h="993453" stroke="0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  <a:cubicBezTo>
                    <a:pt x="1776" y="177186"/>
                    <a:pt x="3551" y="830646"/>
                    <a:pt x="5327" y="993453"/>
                  </a:cubicBezTo>
                  <a:lnTo>
                    <a:pt x="3045256" y="976726"/>
                  </a:lnTo>
                  <a:lnTo>
                    <a:pt x="3027090" y="0"/>
                  </a:lnTo>
                  <a:close/>
                </a:path>
                <a:path w="3045256" h="993453" fill="none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530" name="Rectangle 8"/>
            <p:cNvSpPr>
              <a:spLocks noChangeArrowheads="1"/>
            </p:cNvSpPr>
            <p:nvPr/>
          </p:nvSpPr>
          <p:spPr bwMode="auto">
            <a:xfrm>
              <a:off x="2631080" y="5704956"/>
              <a:ext cx="267630" cy="323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20489" name="ZoneTexte 13"/>
          <p:cNvSpPr txBox="1">
            <a:spLocks noChangeArrowheads="1"/>
          </p:cNvSpPr>
          <p:nvPr/>
        </p:nvSpPr>
        <p:spPr bwMode="auto">
          <a:xfrm>
            <a:off x="2408238" y="1338263"/>
            <a:ext cx="503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Pure primary focus configuration</a:t>
            </a:r>
          </a:p>
        </p:txBody>
      </p:sp>
      <p:grpSp>
        <p:nvGrpSpPr>
          <p:cNvPr id="20490" name="Groupe 3"/>
          <p:cNvGrpSpPr>
            <a:grpSpLocks/>
          </p:cNvGrpSpPr>
          <p:nvPr/>
        </p:nvGrpSpPr>
        <p:grpSpPr bwMode="auto">
          <a:xfrm>
            <a:off x="1803400" y="1762125"/>
            <a:ext cx="1922463" cy="357188"/>
            <a:chOff x="1750741" y="2286000"/>
            <a:chExt cx="1921727" cy="357188"/>
          </a:xfrm>
        </p:grpSpPr>
        <p:cxnSp>
          <p:nvCxnSpPr>
            <p:cNvPr id="20523" name="Connecteur droit avec flèche 2"/>
            <p:cNvCxnSpPr>
              <a:cxnSpLocks noChangeShapeType="1"/>
            </p:cNvCxnSpPr>
            <p:nvPr/>
          </p:nvCxnSpPr>
          <p:spPr bwMode="auto">
            <a:xfrm>
              <a:off x="175074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4" name="Connecteur droit avec flèche 14"/>
            <p:cNvCxnSpPr>
              <a:cxnSpLocks noChangeShapeType="1"/>
            </p:cNvCxnSpPr>
            <p:nvPr/>
          </p:nvCxnSpPr>
          <p:spPr bwMode="auto">
            <a:xfrm>
              <a:off x="213508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5" name="Connecteur droit avec flèche 15"/>
            <p:cNvCxnSpPr>
              <a:cxnSpLocks noChangeShapeType="1"/>
            </p:cNvCxnSpPr>
            <p:nvPr/>
          </p:nvCxnSpPr>
          <p:spPr bwMode="auto">
            <a:xfrm>
              <a:off x="251943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6" name="Connecteur droit avec flèche 16"/>
            <p:cNvCxnSpPr>
              <a:cxnSpLocks noChangeShapeType="1"/>
            </p:cNvCxnSpPr>
            <p:nvPr/>
          </p:nvCxnSpPr>
          <p:spPr bwMode="auto">
            <a:xfrm>
              <a:off x="290377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7" name="Connecteur droit avec flèche 17"/>
            <p:cNvCxnSpPr>
              <a:cxnSpLocks noChangeShapeType="1"/>
            </p:cNvCxnSpPr>
            <p:nvPr/>
          </p:nvCxnSpPr>
          <p:spPr bwMode="auto">
            <a:xfrm>
              <a:off x="328812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8" name="Connecteur droit avec flèche 18"/>
            <p:cNvCxnSpPr>
              <a:cxnSpLocks noChangeShapeType="1"/>
            </p:cNvCxnSpPr>
            <p:nvPr/>
          </p:nvCxnSpPr>
          <p:spPr bwMode="auto">
            <a:xfrm>
              <a:off x="3672468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0491" name="Groupe 6"/>
          <p:cNvGrpSpPr>
            <a:grpSpLocks/>
          </p:cNvGrpSpPr>
          <p:nvPr/>
        </p:nvGrpSpPr>
        <p:grpSpPr bwMode="auto">
          <a:xfrm>
            <a:off x="2346325" y="3956050"/>
            <a:ext cx="836613" cy="458788"/>
            <a:chOff x="2308302" y="3956165"/>
            <a:chExt cx="838168" cy="458557"/>
          </a:xfrm>
        </p:grpSpPr>
        <p:cxnSp>
          <p:nvCxnSpPr>
            <p:cNvPr id="20520" name="Connecteur droit avec flèche 21"/>
            <p:cNvCxnSpPr>
              <a:cxnSpLocks noChangeShapeType="1"/>
            </p:cNvCxnSpPr>
            <p:nvPr/>
          </p:nvCxnSpPr>
          <p:spPr bwMode="auto">
            <a:xfrm flipV="1">
              <a:off x="230830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1" name="Connecteur droit avec flèche 22"/>
            <p:cNvCxnSpPr>
              <a:cxnSpLocks noChangeShapeType="1"/>
            </p:cNvCxnSpPr>
            <p:nvPr/>
          </p:nvCxnSpPr>
          <p:spPr bwMode="auto">
            <a:xfrm flipV="1">
              <a:off x="2727386" y="3956165"/>
              <a:ext cx="0" cy="458557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22" name="Connecteur droit avec flèche 29"/>
            <p:cNvCxnSpPr>
              <a:cxnSpLocks noChangeShapeType="1"/>
            </p:cNvCxnSpPr>
            <p:nvPr/>
          </p:nvCxnSpPr>
          <p:spPr bwMode="auto">
            <a:xfrm flipH="1" flipV="1">
              <a:off x="299341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0492" name="Légende encadrée 1 1"/>
          <p:cNvSpPr>
            <a:spLocks/>
          </p:cNvSpPr>
          <p:nvPr/>
        </p:nvSpPr>
        <p:spPr bwMode="auto">
          <a:xfrm>
            <a:off x="4565650" y="5416550"/>
            <a:ext cx="1393825" cy="633413"/>
          </a:xfrm>
          <a:prstGeom prst="borderCallout1">
            <a:avLst>
              <a:gd name="adj1" fmla="val 18750"/>
              <a:gd name="adj2" fmla="val -8333"/>
              <a:gd name="adj3" fmla="val 66227"/>
              <a:gd name="adj4" fmla="val -7525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Primary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(parabolic)</a:t>
            </a:r>
          </a:p>
        </p:txBody>
      </p:sp>
      <p:grpSp>
        <p:nvGrpSpPr>
          <p:cNvPr id="20493" name="Groupe 11"/>
          <p:cNvGrpSpPr>
            <a:grpSpLocks/>
          </p:cNvGrpSpPr>
          <p:nvPr/>
        </p:nvGrpSpPr>
        <p:grpSpPr bwMode="auto">
          <a:xfrm>
            <a:off x="2443163" y="2365375"/>
            <a:ext cx="620712" cy="379413"/>
            <a:chOff x="4982448" y="2986399"/>
            <a:chExt cx="620475" cy="378706"/>
          </a:xfrm>
        </p:grpSpPr>
        <p:sp>
          <p:nvSpPr>
            <p:cNvPr id="9" name="Rectangle 8"/>
            <p:cNvSpPr/>
            <p:nvPr/>
          </p:nvSpPr>
          <p:spPr bwMode="auto">
            <a:xfrm>
              <a:off x="4982448" y="2986399"/>
              <a:ext cx="620475" cy="1980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rgbClr val="FF0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155419" y="3184467"/>
              <a:ext cx="274533" cy="180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chemeClr val="tx1">
                    <a:lumMod val="5000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0494" name="Légende encadrée 1 1"/>
          <p:cNvSpPr>
            <a:spLocks/>
          </p:cNvSpPr>
          <p:nvPr/>
        </p:nvSpPr>
        <p:spPr bwMode="auto">
          <a:xfrm>
            <a:off x="4543425" y="2108200"/>
            <a:ext cx="1554163" cy="633413"/>
          </a:xfrm>
          <a:prstGeom prst="borderCallout1">
            <a:avLst>
              <a:gd name="adj1" fmla="val 18750"/>
              <a:gd name="adj2" fmla="val -8333"/>
              <a:gd name="adj3" fmla="val 87333"/>
              <a:gd name="adj4" fmla="val -11456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CCD camera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at primary focus</a:t>
            </a:r>
          </a:p>
        </p:txBody>
      </p:sp>
      <p:sp>
        <p:nvSpPr>
          <p:cNvPr id="20495" name="ZoneTexte 30"/>
          <p:cNvSpPr txBox="1">
            <a:spLocks noChangeArrowheads="1"/>
          </p:cNvSpPr>
          <p:nvPr/>
        </p:nvSpPr>
        <p:spPr bwMode="auto">
          <a:xfrm>
            <a:off x="4518025" y="3883025"/>
            <a:ext cx="204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 2995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 = 1040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/ D = </a:t>
            </a:r>
            <a:r>
              <a:rPr lang="en-US" sz="2400">
                <a:solidFill>
                  <a:srgbClr val="FFFF00"/>
                </a:solidFill>
              </a:rPr>
              <a:t>2.88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932613" y="3176588"/>
            <a:ext cx="2520950" cy="2519363"/>
            <a:chOff x="6946900" y="3346450"/>
            <a:chExt cx="2520950" cy="2519363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 bwMode="auto">
            <a:xfrm>
              <a:off x="6946900" y="3346450"/>
              <a:ext cx="2520950" cy="251936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 flipV="1">
              <a:off x="8158969" y="4676160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4" name="Larme 33"/>
            <p:cNvSpPr>
              <a:spLocks noChangeAspect="1"/>
            </p:cNvSpPr>
            <p:nvPr/>
          </p:nvSpPr>
          <p:spPr bwMode="auto">
            <a:xfrm>
              <a:off x="7124700" y="5360988"/>
              <a:ext cx="409575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0" name="Larme 49"/>
            <p:cNvSpPr>
              <a:spLocks noChangeAspect="1"/>
            </p:cNvSpPr>
            <p:nvPr/>
          </p:nvSpPr>
          <p:spPr bwMode="auto">
            <a:xfrm rot="21200380">
              <a:off x="7739063" y="5114925"/>
              <a:ext cx="246062" cy="246063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1" name="Larme 50"/>
            <p:cNvSpPr>
              <a:spLocks noChangeAspect="1"/>
            </p:cNvSpPr>
            <p:nvPr/>
          </p:nvSpPr>
          <p:spPr bwMode="auto">
            <a:xfrm rot="16700398">
              <a:off x="8377237" y="5108576"/>
              <a:ext cx="246063" cy="246062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2" name="Larme 51"/>
            <p:cNvSpPr>
              <a:spLocks noChangeAspect="1"/>
            </p:cNvSpPr>
            <p:nvPr/>
          </p:nvSpPr>
          <p:spPr bwMode="auto">
            <a:xfrm rot="19783748">
              <a:off x="7888288" y="5340350"/>
              <a:ext cx="409575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3" name="Larme 52"/>
            <p:cNvSpPr>
              <a:spLocks noChangeAspect="1"/>
            </p:cNvSpPr>
            <p:nvPr/>
          </p:nvSpPr>
          <p:spPr bwMode="auto">
            <a:xfrm rot="15773832">
              <a:off x="8751888" y="5294313"/>
              <a:ext cx="409575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4" name="Larme 53"/>
            <p:cNvSpPr>
              <a:spLocks noChangeAspect="1"/>
            </p:cNvSpPr>
            <p:nvPr/>
          </p:nvSpPr>
          <p:spPr bwMode="auto">
            <a:xfrm rot="5400000">
              <a:off x="6956425" y="4016375"/>
              <a:ext cx="409575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5" name="Larme 54"/>
            <p:cNvSpPr>
              <a:spLocks noChangeAspect="1"/>
            </p:cNvSpPr>
            <p:nvPr/>
          </p:nvSpPr>
          <p:spPr bwMode="auto">
            <a:xfrm rot="7215981">
              <a:off x="7750175" y="3457575"/>
              <a:ext cx="409575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6" name="Larme 55"/>
            <p:cNvSpPr>
              <a:spLocks noChangeAspect="1"/>
            </p:cNvSpPr>
            <p:nvPr/>
          </p:nvSpPr>
          <p:spPr bwMode="auto">
            <a:xfrm rot="10629719">
              <a:off x="8702675" y="3546475"/>
              <a:ext cx="407988" cy="409575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7" name="Larme 56"/>
            <p:cNvSpPr>
              <a:spLocks noChangeAspect="1"/>
            </p:cNvSpPr>
            <p:nvPr/>
          </p:nvSpPr>
          <p:spPr bwMode="auto">
            <a:xfrm rot="5400000">
              <a:off x="7627938" y="4119563"/>
              <a:ext cx="246062" cy="246062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8" name="Larme 57"/>
            <p:cNvSpPr>
              <a:spLocks noChangeAspect="1"/>
            </p:cNvSpPr>
            <p:nvPr/>
          </p:nvSpPr>
          <p:spPr bwMode="auto">
            <a:xfrm rot="11325461">
              <a:off x="8578850" y="4197350"/>
              <a:ext cx="246063" cy="246063"/>
            </a:xfrm>
            <a:prstGeom prst="teardrop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 bwMode="auto">
            <a:xfrm flipV="1">
              <a:off x="8312720" y="4425616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 bwMode="auto">
            <a:xfrm flipV="1">
              <a:off x="7765551" y="4810408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0516" name="ZoneTexte 35"/>
          <p:cNvSpPr txBox="1">
            <a:spLocks noChangeArrowheads="1"/>
          </p:cNvSpPr>
          <p:nvPr/>
        </p:nvSpPr>
        <p:spPr bwMode="auto">
          <a:xfrm>
            <a:off x="6746875" y="2028825"/>
            <a:ext cx="301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Simple, perfect at center</a:t>
            </a:r>
            <a:r>
              <a:rPr lang="en-US" sz="2000">
                <a:solidFill>
                  <a:schemeClr val="tx1"/>
                </a:solidFill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BUT</a:t>
            </a:r>
            <a:r>
              <a:rPr lang="en-US" sz="2000">
                <a:solidFill>
                  <a:schemeClr val="tx1"/>
                </a:solidFill>
              </a:rPr>
              <a:t> strong coma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aberration off-axis !</a:t>
            </a:r>
          </a:p>
        </p:txBody>
      </p:sp>
      <p:cxnSp>
        <p:nvCxnSpPr>
          <p:cNvPr id="20517" name="Connecteur droit 39"/>
          <p:cNvCxnSpPr>
            <a:cxnSpLocks noChangeShapeType="1"/>
          </p:cNvCxnSpPr>
          <p:nvPr/>
        </p:nvCxnSpPr>
        <p:spPr bwMode="auto">
          <a:xfrm flipH="1">
            <a:off x="7973122" y="2897982"/>
            <a:ext cx="37520" cy="570047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"/>
          <p:cNvSpPr>
            <a:spLocks noChangeArrowheads="1"/>
          </p:cNvSpPr>
          <p:nvPr/>
        </p:nvSpPr>
        <p:spPr bwMode="auto">
          <a:xfrm>
            <a:off x="1433513" y="2168525"/>
            <a:ext cx="2632075" cy="356393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1" name="Trapèze 10"/>
          <p:cNvSpPr/>
          <p:nvPr/>
        </p:nvSpPr>
        <p:spPr bwMode="auto">
          <a:xfrm>
            <a:off x="2419350" y="2760663"/>
            <a:ext cx="701675" cy="554037"/>
          </a:xfrm>
          <a:prstGeom prst="trapezoid">
            <a:avLst>
              <a:gd name="adj" fmla="val 40999"/>
            </a:avLst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1508" name="Triangle isocèle 18"/>
          <p:cNvSpPr>
            <a:spLocks/>
          </p:cNvSpPr>
          <p:nvPr/>
        </p:nvSpPr>
        <p:spPr bwMode="auto">
          <a:xfrm>
            <a:off x="1382713" y="2643188"/>
            <a:ext cx="2765425" cy="3084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29999"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15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C2PU Telescope :</a:t>
            </a:r>
            <a:br>
              <a:rPr lang="en-US" smtClean="0"/>
            </a:br>
            <a:r>
              <a:rPr lang="en-US" smtClean="0"/>
              <a:t>optical combinations</a:t>
            </a:r>
          </a:p>
        </p:txBody>
      </p:sp>
      <p:sp>
        <p:nvSpPr>
          <p:cNvPr id="2151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CFED07-5D0D-4344-8D3A-009DE0F2EE4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151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15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76267-D800-420E-A676-BA588B78BF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21513" name="Groupe 17"/>
          <p:cNvGrpSpPr>
            <a:grpSpLocks/>
          </p:cNvGrpSpPr>
          <p:nvPr/>
        </p:nvGrpSpPr>
        <p:grpSpPr bwMode="auto">
          <a:xfrm>
            <a:off x="1298575" y="5565775"/>
            <a:ext cx="2932113" cy="461963"/>
            <a:chOff x="1298421" y="5566430"/>
            <a:chExt cx="2932948" cy="461912"/>
          </a:xfrm>
        </p:grpSpPr>
        <p:sp>
          <p:nvSpPr>
            <p:cNvPr id="21577" name="Arc 6"/>
            <p:cNvSpPr>
              <a:spLocks/>
            </p:cNvSpPr>
            <p:nvPr/>
          </p:nvSpPr>
          <p:spPr bwMode="auto">
            <a:xfrm>
              <a:off x="1298421" y="5566430"/>
              <a:ext cx="2932948" cy="461912"/>
            </a:xfrm>
            <a:custGeom>
              <a:avLst/>
              <a:gdLst>
                <a:gd name="T0" fmla="*/ 1788763 w 3045256"/>
                <a:gd name="T1" fmla="*/ 0 h 993453"/>
                <a:gd name="T2" fmla="*/ 891006 w 3045256"/>
                <a:gd name="T3" fmla="*/ 7 h 993453"/>
                <a:gd name="T4" fmla="*/ 0 w 3045256"/>
                <a:gd name="T5" fmla="*/ 0 h 993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5256" h="993453" stroke="0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  <a:cubicBezTo>
                    <a:pt x="1776" y="177186"/>
                    <a:pt x="3551" y="830646"/>
                    <a:pt x="5327" y="993453"/>
                  </a:cubicBezTo>
                  <a:lnTo>
                    <a:pt x="3045256" y="976726"/>
                  </a:lnTo>
                  <a:lnTo>
                    <a:pt x="3027090" y="0"/>
                  </a:lnTo>
                  <a:close/>
                </a:path>
                <a:path w="3045256" h="993453" fill="none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578" name="Rectangle 8"/>
            <p:cNvSpPr>
              <a:spLocks noChangeArrowheads="1"/>
            </p:cNvSpPr>
            <p:nvPr/>
          </p:nvSpPr>
          <p:spPr bwMode="auto">
            <a:xfrm>
              <a:off x="2631080" y="5704956"/>
              <a:ext cx="267630" cy="323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21514" name="ZoneTexte 13"/>
          <p:cNvSpPr txBox="1">
            <a:spLocks noChangeArrowheads="1"/>
          </p:cNvSpPr>
          <p:nvPr/>
        </p:nvSpPr>
        <p:spPr bwMode="auto">
          <a:xfrm>
            <a:off x="1317625" y="1338263"/>
            <a:ext cx="721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Prime focus configuration with </a:t>
            </a:r>
            <a:r>
              <a:rPr lang="en-US" sz="2400" b="1">
                <a:solidFill>
                  <a:srgbClr val="FFFF00"/>
                </a:solidFill>
              </a:rPr>
              <a:t>Wynne corrector</a:t>
            </a:r>
          </a:p>
        </p:txBody>
      </p:sp>
      <p:grpSp>
        <p:nvGrpSpPr>
          <p:cNvPr id="21515" name="Groupe 3"/>
          <p:cNvGrpSpPr>
            <a:grpSpLocks/>
          </p:cNvGrpSpPr>
          <p:nvPr/>
        </p:nvGrpSpPr>
        <p:grpSpPr bwMode="auto">
          <a:xfrm>
            <a:off x="1803400" y="1762125"/>
            <a:ext cx="1922463" cy="357188"/>
            <a:chOff x="1750741" y="2286000"/>
            <a:chExt cx="1921727" cy="357188"/>
          </a:xfrm>
        </p:grpSpPr>
        <p:cxnSp>
          <p:nvCxnSpPr>
            <p:cNvPr id="21571" name="Connecteur droit avec flèche 2"/>
            <p:cNvCxnSpPr>
              <a:cxnSpLocks noChangeShapeType="1"/>
            </p:cNvCxnSpPr>
            <p:nvPr/>
          </p:nvCxnSpPr>
          <p:spPr bwMode="auto">
            <a:xfrm>
              <a:off x="175074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2" name="Connecteur droit avec flèche 14"/>
            <p:cNvCxnSpPr>
              <a:cxnSpLocks noChangeShapeType="1"/>
            </p:cNvCxnSpPr>
            <p:nvPr/>
          </p:nvCxnSpPr>
          <p:spPr bwMode="auto">
            <a:xfrm>
              <a:off x="213508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3" name="Connecteur droit avec flèche 15"/>
            <p:cNvCxnSpPr>
              <a:cxnSpLocks noChangeShapeType="1"/>
            </p:cNvCxnSpPr>
            <p:nvPr/>
          </p:nvCxnSpPr>
          <p:spPr bwMode="auto">
            <a:xfrm>
              <a:off x="251943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4" name="Connecteur droit avec flèche 16"/>
            <p:cNvCxnSpPr>
              <a:cxnSpLocks noChangeShapeType="1"/>
            </p:cNvCxnSpPr>
            <p:nvPr/>
          </p:nvCxnSpPr>
          <p:spPr bwMode="auto">
            <a:xfrm>
              <a:off x="290377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5" name="Connecteur droit avec flèche 17"/>
            <p:cNvCxnSpPr>
              <a:cxnSpLocks noChangeShapeType="1"/>
            </p:cNvCxnSpPr>
            <p:nvPr/>
          </p:nvCxnSpPr>
          <p:spPr bwMode="auto">
            <a:xfrm>
              <a:off x="328812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6" name="Connecteur droit avec flèche 18"/>
            <p:cNvCxnSpPr>
              <a:cxnSpLocks noChangeShapeType="1"/>
            </p:cNvCxnSpPr>
            <p:nvPr/>
          </p:nvCxnSpPr>
          <p:spPr bwMode="auto">
            <a:xfrm>
              <a:off x="3672468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1516" name="Groupe 6"/>
          <p:cNvGrpSpPr>
            <a:grpSpLocks/>
          </p:cNvGrpSpPr>
          <p:nvPr/>
        </p:nvGrpSpPr>
        <p:grpSpPr bwMode="auto">
          <a:xfrm>
            <a:off x="2346325" y="3956050"/>
            <a:ext cx="836613" cy="458788"/>
            <a:chOff x="2308302" y="3956165"/>
            <a:chExt cx="838168" cy="458557"/>
          </a:xfrm>
        </p:grpSpPr>
        <p:cxnSp>
          <p:nvCxnSpPr>
            <p:cNvPr id="21568" name="Connecteur droit avec flèche 21"/>
            <p:cNvCxnSpPr>
              <a:cxnSpLocks noChangeShapeType="1"/>
            </p:cNvCxnSpPr>
            <p:nvPr/>
          </p:nvCxnSpPr>
          <p:spPr bwMode="auto">
            <a:xfrm flipV="1">
              <a:off x="230830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69" name="Connecteur droit avec flèche 22"/>
            <p:cNvCxnSpPr>
              <a:cxnSpLocks noChangeShapeType="1"/>
            </p:cNvCxnSpPr>
            <p:nvPr/>
          </p:nvCxnSpPr>
          <p:spPr bwMode="auto">
            <a:xfrm flipV="1">
              <a:off x="2727386" y="3956165"/>
              <a:ext cx="0" cy="458557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70" name="Connecteur droit avec flèche 29"/>
            <p:cNvCxnSpPr>
              <a:cxnSpLocks noChangeShapeType="1"/>
            </p:cNvCxnSpPr>
            <p:nvPr/>
          </p:nvCxnSpPr>
          <p:spPr bwMode="auto">
            <a:xfrm flipH="1" flipV="1">
              <a:off x="299341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1517" name="Légende encadrée 1 1"/>
          <p:cNvSpPr>
            <a:spLocks/>
          </p:cNvSpPr>
          <p:nvPr/>
        </p:nvSpPr>
        <p:spPr bwMode="auto">
          <a:xfrm>
            <a:off x="4565650" y="5416550"/>
            <a:ext cx="1393825" cy="633413"/>
          </a:xfrm>
          <a:prstGeom prst="borderCallout1">
            <a:avLst>
              <a:gd name="adj1" fmla="val 18750"/>
              <a:gd name="adj2" fmla="val -8333"/>
              <a:gd name="adj3" fmla="val 66227"/>
              <a:gd name="adj4" fmla="val -7525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Primary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(parabolic)</a:t>
            </a:r>
          </a:p>
        </p:txBody>
      </p:sp>
      <p:grpSp>
        <p:nvGrpSpPr>
          <p:cNvPr id="21518" name="Groupe 11"/>
          <p:cNvGrpSpPr>
            <a:grpSpLocks/>
          </p:cNvGrpSpPr>
          <p:nvPr/>
        </p:nvGrpSpPr>
        <p:grpSpPr bwMode="auto">
          <a:xfrm>
            <a:off x="2443163" y="2254250"/>
            <a:ext cx="620712" cy="379413"/>
            <a:chOff x="4982448" y="2986399"/>
            <a:chExt cx="620475" cy="378706"/>
          </a:xfrm>
        </p:grpSpPr>
        <p:sp>
          <p:nvSpPr>
            <p:cNvPr id="9" name="Rectangle 8"/>
            <p:cNvSpPr/>
            <p:nvPr/>
          </p:nvSpPr>
          <p:spPr bwMode="auto">
            <a:xfrm>
              <a:off x="4982448" y="2986399"/>
              <a:ext cx="620475" cy="1980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rgbClr val="FF0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155419" y="3184467"/>
              <a:ext cx="274533" cy="180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chemeClr val="tx1">
                    <a:lumMod val="5000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1519" name="Légende encadrée 1 1"/>
          <p:cNvSpPr>
            <a:spLocks/>
          </p:cNvSpPr>
          <p:nvPr/>
        </p:nvSpPr>
        <p:spPr bwMode="auto">
          <a:xfrm>
            <a:off x="4543425" y="2108200"/>
            <a:ext cx="2468563" cy="633413"/>
          </a:xfrm>
          <a:prstGeom prst="borderCallout1">
            <a:avLst>
              <a:gd name="adj1" fmla="val 18750"/>
              <a:gd name="adj2" fmla="val -8333"/>
              <a:gd name="adj3" fmla="val 71500"/>
              <a:gd name="adj4" fmla="val -7100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CCD camera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at </a:t>
            </a:r>
            <a:r>
              <a:rPr lang="en-US" sz="1600">
                <a:solidFill>
                  <a:srgbClr val="FFFF00"/>
                </a:solidFill>
              </a:rPr>
              <a:t>corrected</a:t>
            </a:r>
            <a:r>
              <a:rPr lang="en-US" sz="1600">
                <a:solidFill>
                  <a:schemeClr val="tx1"/>
                </a:solidFill>
              </a:rPr>
              <a:t> primary focus</a:t>
            </a:r>
          </a:p>
        </p:txBody>
      </p:sp>
      <p:sp>
        <p:nvSpPr>
          <p:cNvPr id="21520" name="ZoneTexte 30"/>
          <p:cNvSpPr txBox="1">
            <a:spLocks noChangeArrowheads="1"/>
          </p:cNvSpPr>
          <p:nvPr/>
        </p:nvSpPr>
        <p:spPr bwMode="auto">
          <a:xfrm>
            <a:off x="4518025" y="3883025"/>
            <a:ext cx="204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 3297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D = 1040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 / D = </a:t>
            </a:r>
            <a:r>
              <a:rPr lang="en-US" sz="2400">
                <a:solidFill>
                  <a:srgbClr val="FFFF00"/>
                </a:solidFill>
              </a:rPr>
              <a:t>3.17</a:t>
            </a:r>
          </a:p>
        </p:txBody>
      </p:sp>
      <p:sp>
        <p:nvSpPr>
          <p:cNvPr id="21531" name="ZoneTexte 35"/>
          <p:cNvSpPr txBox="1">
            <a:spLocks noChangeArrowheads="1"/>
          </p:cNvSpPr>
          <p:nvPr/>
        </p:nvSpPr>
        <p:spPr bwMode="auto">
          <a:xfrm>
            <a:off x="7358024" y="277653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Much better !</a:t>
            </a:r>
          </a:p>
        </p:txBody>
      </p:sp>
      <p:sp>
        <p:nvSpPr>
          <p:cNvPr id="2" name="Lune 1"/>
          <p:cNvSpPr/>
          <p:nvPr/>
        </p:nvSpPr>
        <p:spPr bwMode="auto">
          <a:xfrm rot="16200000">
            <a:off x="2679700" y="3001963"/>
            <a:ext cx="180975" cy="561975"/>
          </a:xfrm>
          <a:prstGeom prst="moon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2556803" y="2983197"/>
            <a:ext cx="426587" cy="128075"/>
            <a:chOff x="8315386" y="2121580"/>
            <a:chExt cx="914400" cy="1329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Lune 5"/>
            <p:cNvSpPr/>
            <p:nvPr/>
          </p:nvSpPr>
          <p:spPr bwMode="auto">
            <a:xfrm rot="16200000">
              <a:off x="8729868" y="1754606"/>
              <a:ext cx="85436" cy="914400"/>
            </a:xfrm>
            <a:prstGeom prst="moon">
              <a:avLst>
                <a:gd name="adj" fmla="val 87500"/>
              </a:avLst>
            </a:prstGeom>
            <a:grpFill/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70" name="Lune 69"/>
            <p:cNvSpPr/>
            <p:nvPr/>
          </p:nvSpPr>
          <p:spPr bwMode="auto">
            <a:xfrm rot="5400000" flipV="1">
              <a:off x="8729868" y="1707098"/>
              <a:ext cx="85436" cy="914400"/>
            </a:xfrm>
            <a:prstGeom prst="moon">
              <a:avLst>
                <a:gd name="adj" fmla="val 87500"/>
              </a:avLst>
            </a:prstGeom>
            <a:grpFill/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10" name="Lune 9"/>
          <p:cNvSpPr/>
          <p:nvPr/>
        </p:nvSpPr>
        <p:spPr bwMode="auto">
          <a:xfrm rot="16200000">
            <a:off x="2732881" y="2694782"/>
            <a:ext cx="74613" cy="209550"/>
          </a:xfrm>
          <a:prstGeom prst="moon">
            <a:avLst>
              <a:gd name="adj" fmla="val 8750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3" name="Groupe 2"/>
          <p:cNvGrpSpPr/>
          <p:nvPr/>
        </p:nvGrpSpPr>
        <p:grpSpPr>
          <a:xfrm>
            <a:off x="6932613" y="3176588"/>
            <a:ext cx="2520950" cy="2519363"/>
            <a:chOff x="7236832" y="2052909"/>
            <a:chExt cx="2520950" cy="2519363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 bwMode="auto">
            <a:xfrm>
              <a:off x="7236832" y="2052909"/>
              <a:ext cx="2520950" cy="251936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 flipV="1">
              <a:off x="8493504" y="3293414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 bwMode="auto">
            <a:xfrm flipV="1">
              <a:off x="8647255" y="3042870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 bwMode="auto">
            <a:xfrm flipV="1">
              <a:off x="8100086" y="3427662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 bwMode="auto">
            <a:xfrm flipV="1">
              <a:off x="8060060" y="2326630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1" name="Ellipse 60"/>
            <p:cNvSpPr>
              <a:spLocks noChangeAspect="1"/>
            </p:cNvSpPr>
            <p:nvPr/>
          </p:nvSpPr>
          <p:spPr bwMode="auto">
            <a:xfrm flipV="1">
              <a:off x="8052251" y="2815930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 bwMode="auto">
            <a:xfrm flipV="1">
              <a:off x="8978314" y="2870787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 bwMode="auto">
            <a:xfrm flipV="1">
              <a:off x="9176806" y="2326630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 bwMode="auto">
            <a:xfrm flipV="1">
              <a:off x="8156117" y="3776987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5" name="Ellipse 64"/>
            <p:cNvSpPr>
              <a:spLocks noChangeAspect="1"/>
            </p:cNvSpPr>
            <p:nvPr/>
          </p:nvSpPr>
          <p:spPr bwMode="auto">
            <a:xfrm flipV="1">
              <a:off x="7432006" y="2788261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 bwMode="auto">
            <a:xfrm flipV="1">
              <a:off x="7611710" y="4114642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7" name="Ellipse 66"/>
            <p:cNvSpPr>
              <a:spLocks noChangeAspect="1"/>
            </p:cNvSpPr>
            <p:nvPr/>
          </p:nvSpPr>
          <p:spPr bwMode="auto">
            <a:xfrm flipV="1">
              <a:off x="8397025" y="4134789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8" name="Ellipse 67"/>
            <p:cNvSpPr>
              <a:spLocks noChangeAspect="1"/>
            </p:cNvSpPr>
            <p:nvPr/>
          </p:nvSpPr>
          <p:spPr bwMode="auto">
            <a:xfrm flipV="1">
              <a:off x="9242566" y="4086549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9" name="Ellipse 68"/>
            <p:cNvSpPr>
              <a:spLocks noChangeAspect="1"/>
            </p:cNvSpPr>
            <p:nvPr/>
          </p:nvSpPr>
          <p:spPr bwMode="auto">
            <a:xfrm flipV="1">
              <a:off x="8881835" y="3781415"/>
              <a:ext cx="96479" cy="9647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65000">
                  <a:schemeClr val="bg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1565" name="Légende encadrée 1 1"/>
          <p:cNvSpPr>
            <a:spLocks/>
          </p:cNvSpPr>
          <p:nvPr/>
        </p:nvSpPr>
        <p:spPr bwMode="auto">
          <a:xfrm>
            <a:off x="4541838" y="2903538"/>
            <a:ext cx="1463675" cy="633412"/>
          </a:xfrm>
          <a:prstGeom prst="borderCallout1">
            <a:avLst>
              <a:gd name="adj1" fmla="val 18750"/>
              <a:gd name="adj2" fmla="val -8333"/>
              <a:gd name="adj3" fmla="val 20500"/>
              <a:gd name="adj4" fmla="val -10841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3-lens Wynne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coma corrector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ChangeArrowheads="1"/>
          </p:cNvSpPr>
          <p:nvPr/>
        </p:nvSpPr>
        <p:spPr bwMode="auto">
          <a:xfrm>
            <a:off x="1433513" y="2168525"/>
            <a:ext cx="2632075" cy="356393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1" name="Trapèze 10"/>
          <p:cNvSpPr/>
          <p:nvPr/>
        </p:nvSpPr>
        <p:spPr bwMode="auto">
          <a:xfrm>
            <a:off x="2408238" y="2760663"/>
            <a:ext cx="701675" cy="554037"/>
          </a:xfrm>
          <a:prstGeom prst="trapezoid">
            <a:avLst>
              <a:gd name="adj" fmla="val 40999"/>
            </a:avLst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2532" name="Triangle isocèle 18"/>
          <p:cNvSpPr>
            <a:spLocks/>
          </p:cNvSpPr>
          <p:nvPr/>
        </p:nvSpPr>
        <p:spPr bwMode="auto">
          <a:xfrm>
            <a:off x="1382713" y="2643188"/>
            <a:ext cx="2765425" cy="3084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29999"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25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focalization is done</a:t>
            </a:r>
          </a:p>
        </p:txBody>
      </p:sp>
      <p:sp>
        <p:nvSpPr>
          <p:cNvPr id="2253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DD2A9-EAD5-407B-B644-E89B07F26AD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253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25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72F883-D459-4495-98B6-5F056C5BB06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22537" name="Groupe 17"/>
          <p:cNvGrpSpPr>
            <a:grpSpLocks/>
          </p:cNvGrpSpPr>
          <p:nvPr/>
        </p:nvGrpSpPr>
        <p:grpSpPr bwMode="auto">
          <a:xfrm>
            <a:off x="1298575" y="5565775"/>
            <a:ext cx="2932113" cy="461963"/>
            <a:chOff x="1298421" y="5566430"/>
            <a:chExt cx="2932948" cy="461912"/>
          </a:xfrm>
        </p:grpSpPr>
        <p:sp>
          <p:nvSpPr>
            <p:cNvPr id="22561" name="Arc 6"/>
            <p:cNvSpPr>
              <a:spLocks/>
            </p:cNvSpPr>
            <p:nvPr/>
          </p:nvSpPr>
          <p:spPr bwMode="auto">
            <a:xfrm>
              <a:off x="1298421" y="5566430"/>
              <a:ext cx="2932948" cy="461912"/>
            </a:xfrm>
            <a:custGeom>
              <a:avLst/>
              <a:gdLst>
                <a:gd name="T0" fmla="*/ 1788763 w 3045256"/>
                <a:gd name="T1" fmla="*/ 0 h 993453"/>
                <a:gd name="T2" fmla="*/ 891006 w 3045256"/>
                <a:gd name="T3" fmla="*/ 7 h 993453"/>
                <a:gd name="T4" fmla="*/ 0 w 3045256"/>
                <a:gd name="T5" fmla="*/ 0 h 993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5256" h="993453" stroke="0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  <a:cubicBezTo>
                    <a:pt x="1776" y="177186"/>
                    <a:pt x="3551" y="830646"/>
                    <a:pt x="5327" y="993453"/>
                  </a:cubicBezTo>
                  <a:lnTo>
                    <a:pt x="3045256" y="976726"/>
                  </a:lnTo>
                  <a:lnTo>
                    <a:pt x="3027090" y="0"/>
                  </a:lnTo>
                  <a:close/>
                </a:path>
                <a:path w="3045256" h="993453" fill="none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562" name="Rectangle 8"/>
            <p:cNvSpPr>
              <a:spLocks noChangeArrowheads="1"/>
            </p:cNvSpPr>
            <p:nvPr/>
          </p:nvSpPr>
          <p:spPr bwMode="auto">
            <a:xfrm>
              <a:off x="2631080" y="5704956"/>
              <a:ext cx="267630" cy="323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22538" name="ZoneTexte 13"/>
          <p:cNvSpPr txBox="1">
            <a:spLocks noChangeArrowheads="1"/>
          </p:cNvSpPr>
          <p:nvPr/>
        </p:nvSpPr>
        <p:spPr bwMode="auto">
          <a:xfrm>
            <a:off x="1317625" y="1338263"/>
            <a:ext cx="721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Prime focus configuration with </a:t>
            </a:r>
            <a:r>
              <a:rPr lang="en-US" sz="2400" b="1">
                <a:solidFill>
                  <a:srgbClr val="FFFF00"/>
                </a:solidFill>
              </a:rPr>
              <a:t>Wynne corrector</a:t>
            </a:r>
          </a:p>
        </p:txBody>
      </p:sp>
      <p:grpSp>
        <p:nvGrpSpPr>
          <p:cNvPr id="22539" name="Groupe 3"/>
          <p:cNvGrpSpPr>
            <a:grpSpLocks/>
          </p:cNvGrpSpPr>
          <p:nvPr/>
        </p:nvGrpSpPr>
        <p:grpSpPr bwMode="auto">
          <a:xfrm>
            <a:off x="1803400" y="1762125"/>
            <a:ext cx="1922463" cy="357188"/>
            <a:chOff x="1750741" y="2286000"/>
            <a:chExt cx="1921727" cy="357188"/>
          </a:xfrm>
        </p:grpSpPr>
        <p:cxnSp>
          <p:nvCxnSpPr>
            <p:cNvPr id="22555" name="Connecteur droit avec flèche 2"/>
            <p:cNvCxnSpPr>
              <a:cxnSpLocks noChangeShapeType="1"/>
            </p:cNvCxnSpPr>
            <p:nvPr/>
          </p:nvCxnSpPr>
          <p:spPr bwMode="auto">
            <a:xfrm>
              <a:off x="175074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6" name="Connecteur droit avec flèche 14"/>
            <p:cNvCxnSpPr>
              <a:cxnSpLocks noChangeShapeType="1"/>
            </p:cNvCxnSpPr>
            <p:nvPr/>
          </p:nvCxnSpPr>
          <p:spPr bwMode="auto">
            <a:xfrm>
              <a:off x="213508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7" name="Connecteur droit avec flèche 15"/>
            <p:cNvCxnSpPr>
              <a:cxnSpLocks noChangeShapeType="1"/>
            </p:cNvCxnSpPr>
            <p:nvPr/>
          </p:nvCxnSpPr>
          <p:spPr bwMode="auto">
            <a:xfrm>
              <a:off x="251943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8" name="Connecteur droit avec flèche 16"/>
            <p:cNvCxnSpPr>
              <a:cxnSpLocks noChangeShapeType="1"/>
            </p:cNvCxnSpPr>
            <p:nvPr/>
          </p:nvCxnSpPr>
          <p:spPr bwMode="auto">
            <a:xfrm>
              <a:off x="290377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9" name="Connecteur droit avec flèche 17"/>
            <p:cNvCxnSpPr>
              <a:cxnSpLocks noChangeShapeType="1"/>
            </p:cNvCxnSpPr>
            <p:nvPr/>
          </p:nvCxnSpPr>
          <p:spPr bwMode="auto">
            <a:xfrm>
              <a:off x="328812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60" name="Connecteur droit avec flèche 18"/>
            <p:cNvCxnSpPr>
              <a:cxnSpLocks noChangeShapeType="1"/>
            </p:cNvCxnSpPr>
            <p:nvPr/>
          </p:nvCxnSpPr>
          <p:spPr bwMode="auto">
            <a:xfrm>
              <a:off x="3672468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2540" name="Groupe 6"/>
          <p:cNvGrpSpPr>
            <a:grpSpLocks/>
          </p:cNvGrpSpPr>
          <p:nvPr/>
        </p:nvGrpSpPr>
        <p:grpSpPr bwMode="auto">
          <a:xfrm>
            <a:off x="2346325" y="3956050"/>
            <a:ext cx="836613" cy="458788"/>
            <a:chOff x="2308302" y="3956165"/>
            <a:chExt cx="838168" cy="458557"/>
          </a:xfrm>
        </p:grpSpPr>
        <p:cxnSp>
          <p:nvCxnSpPr>
            <p:cNvPr id="22552" name="Connecteur droit avec flèche 21"/>
            <p:cNvCxnSpPr>
              <a:cxnSpLocks noChangeShapeType="1"/>
            </p:cNvCxnSpPr>
            <p:nvPr/>
          </p:nvCxnSpPr>
          <p:spPr bwMode="auto">
            <a:xfrm flipV="1">
              <a:off x="230830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3" name="Connecteur droit avec flèche 22"/>
            <p:cNvCxnSpPr>
              <a:cxnSpLocks noChangeShapeType="1"/>
            </p:cNvCxnSpPr>
            <p:nvPr/>
          </p:nvCxnSpPr>
          <p:spPr bwMode="auto">
            <a:xfrm flipV="1">
              <a:off x="2727386" y="3956165"/>
              <a:ext cx="0" cy="458557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54" name="Connecteur droit avec flèche 29"/>
            <p:cNvCxnSpPr>
              <a:cxnSpLocks noChangeShapeType="1"/>
            </p:cNvCxnSpPr>
            <p:nvPr/>
          </p:nvCxnSpPr>
          <p:spPr bwMode="auto">
            <a:xfrm flipH="1" flipV="1">
              <a:off x="2993412" y="3956165"/>
              <a:ext cx="153058" cy="458556"/>
            </a:xfrm>
            <a:prstGeom prst="straightConnector1">
              <a:avLst/>
            </a:prstGeom>
            <a:noFill/>
            <a:ln w="25400" algn="ctr">
              <a:solidFill>
                <a:srgbClr val="FFC000">
                  <a:alpha val="98038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2541" name="Groupe 11"/>
          <p:cNvGrpSpPr>
            <a:grpSpLocks/>
          </p:cNvGrpSpPr>
          <p:nvPr/>
        </p:nvGrpSpPr>
        <p:grpSpPr bwMode="auto">
          <a:xfrm>
            <a:off x="2443163" y="2254250"/>
            <a:ext cx="620712" cy="379413"/>
            <a:chOff x="4982448" y="2986399"/>
            <a:chExt cx="620475" cy="378706"/>
          </a:xfrm>
        </p:grpSpPr>
        <p:sp>
          <p:nvSpPr>
            <p:cNvPr id="9" name="Rectangle 8"/>
            <p:cNvSpPr/>
            <p:nvPr/>
          </p:nvSpPr>
          <p:spPr bwMode="auto">
            <a:xfrm>
              <a:off x="4982448" y="2986399"/>
              <a:ext cx="620475" cy="1980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rgbClr val="FF0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155419" y="3184467"/>
              <a:ext cx="274533" cy="180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chemeClr val="tx1">
                    <a:lumMod val="5000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" name="Lune 1"/>
          <p:cNvSpPr/>
          <p:nvPr/>
        </p:nvSpPr>
        <p:spPr bwMode="auto">
          <a:xfrm rot="16200000">
            <a:off x="2668588" y="3001963"/>
            <a:ext cx="180975" cy="561975"/>
          </a:xfrm>
          <a:prstGeom prst="moon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2545652" y="2983197"/>
            <a:ext cx="426587" cy="128075"/>
            <a:chOff x="8315386" y="2121580"/>
            <a:chExt cx="914400" cy="1329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Lune 5"/>
            <p:cNvSpPr/>
            <p:nvPr/>
          </p:nvSpPr>
          <p:spPr bwMode="auto">
            <a:xfrm rot="16200000">
              <a:off x="8729868" y="1754606"/>
              <a:ext cx="85436" cy="914400"/>
            </a:xfrm>
            <a:prstGeom prst="moon">
              <a:avLst>
                <a:gd name="adj" fmla="val 87500"/>
              </a:avLst>
            </a:prstGeom>
            <a:grpFill/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70" name="Lune 69"/>
            <p:cNvSpPr/>
            <p:nvPr/>
          </p:nvSpPr>
          <p:spPr bwMode="auto">
            <a:xfrm rot="5400000" flipV="1">
              <a:off x="8729868" y="1707098"/>
              <a:ext cx="85436" cy="914400"/>
            </a:xfrm>
            <a:prstGeom prst="moon">
              <a:avLst>
                <a:gd name="adj" fmla="val 87500"/>
              </a:avLst>
            </a:prstGeom>
            <a:grpFill/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10" name="Lune 9"/>
          <p:cNvSpPr/>
          <p:nvPr/>
        </p:nvSpPr>
        <p:spPr bwMode="auto">
          <a:xfrm rot="16200000">
            <a:off x="2721768" y="2694782"/>
            <a:ext cx="74613" cy="209550"/>
          </a:xfrm>
          <a:prstGeom prst="moon">
            <a:avLst>
              <a:gd name="adj" fmla="val 8750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2545" name="Accolade ouvrante 2"/>
          <p:cNvSpPr>
            <a:spLocks/>
          </p:cNvSpPr>
          <p:nvPr/>
        </p:nvSpPr>
        <p:spPr bwMode="auto">
          <a:xfrm flipH="1">
            <a:off x="3387725" y="2298700"/>
            <a:ext cx="114300" cy="1060450"/>
          </a:xfrm>
          <a:prstGeom prst="leftBrace">
            <a:avLst>
              <a:gd name="adj1" fmla="val 8290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22546" name="Connecteur droit avec flèche 4"/>
          <p:cNvCxnSpPr>
            <a:cxnSpLocks noChangeShapeType="1"/>
          </p:cNvCxnSpPr>
          <p:nvPr/>
        </p:nvCxnSpPr>
        <p:spPr bwMode="auto">
          <a:xfrm>
            <a:off x="3694113" y="2490788"/>
            <a:ext cx="11112" cy="674687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47" name="ZoneTexte 6"/>
          <p:cNvSpPr txBox="1">
            <a:spLocks noChangeArrowheads="1"/>
          </p:cNvSpPr>
          <p:nvPr/>
        </p:nvSpPr>
        <p:spPr bwMode="auto">
          <a:xfrm>
            <a:off x="3749675" y="2624138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Focalization</a:t>
            </a:r>
          </a:p>
        </p:txBody>
      </p:sp>
      <p:sp>
        <p:nvSpPr>
          <p:cNvPr id="22548" name="ZoneTexte 11"/>
          <p:cNvSpPr txBox="1">
            <a:spLocks noChangeArrowheads="1"/>
          </p:cNvSpPr>
          <p:nvPr/>
        </p:nvSpPr>
        <p:spPr bwMode="auto">
          <a:xfrm>
            <a:off x="5426075" y="2074863"/>
            <a:ext cx="42989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All the focal assembly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(Wynne corrector + Camera)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can move up and down.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Fully motorized, computer-operated,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with position gauge</a:t>
            </a:r>
          </a:p>
        </p:txBody>
      </p:sp>
      <p:sp>
        <p:nvSpPr>
          <p:cNvPr id="22549" name="Organigramme : Bande perforée 35"/>
          <p:cNvSpPr>
            <a:spLocks noChangeArrowheads="1"/>
          </p:cNvSpPr>
          <p:nvPr/>
        </p:nvSpPr>
        <p:spPr bwMode="auto">
          <a:xfrm>
            <a:off x="7164388" y="4192588"/>
            <a:ext cx="2062162" cy="1541462"/>
          </a:xfrm>
          <a:prstGeom prst="flowChartPunchedTape">
            <a:avLst/>
          </a:prstGeom>
          <a:gradFill rotWithShape="1">
            <a:gsLst>
              <a:gs pos="0">
                <a:srgbClr val="FF0000"/>
              </a:gs>
              <a:gs pos="100000">
                <a:srgbClr val="00B0F0"/>
              </a:gs>
            </a:gsLst>
            <a:lin ang="0" scaled="1"/>
          </a:gradFill>
          <a:ln w="25400" algn="ctr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AVAILABLE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ON OMICRON 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TELESCOPE ONLY 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image</a:t>
            </a:r>
          </a:p>
        </p:txBody>
      </p:sp>
      <p:sp>
        <p:nvSpPr>
          <p:cNvPr id="2355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1050E-9D7D-4546-810C-3FBB00FA429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9565F0-05F4-4C18-900B-F59D7B28473D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355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08113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ZoneTexte 7"/>
          <p:cNvSpPr txBox="1">
            <a:spLocks noChangeArrowheads="1"/>
          </p:cNvSpPr>
          <p:nvPr/>
        </p:nvSpPr>
        <p:spPr bwMode="auto">
          <a:xfrm>
            <a:off x="5492750" y="1593850"/>
            <a:ext cx="42545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Galaxy NGC 6946: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Distance: 	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 10 Mly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App. size: 	9.8  11 ‘</a:t>
            </a: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Telescope:  	omicron@C2PU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Focus:		Primary + ParraCor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Camera: 	SBIG ST4000 XCM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Exposure: 	90 x 2mn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Date: 		14/09/2012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Author: 		David Vernet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C2PU Telescopes :</a:t>
            </a:r>
            <a:br>
              <a:rPr lang="en-US" smtClean="0"/>
            </a:br>
            <a:r>
              <a:rPr lang="en-US" smtClean="0"/>
              <a:t>optical combinations</a:t>
            </a:r>
          </a:p>
        </p:txBody>
      </p:sp>
      <p:sp>
        <p:nvSpPr>
          <p:cNvPr id="2457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338771-E810-4442-9E89-16CDFBA5185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12/01/2018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51C9C4-E134-42FB-A0FD-4A7A7E22AB7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2" name="ZoneTexte 13"/>
          <p:cNvSpPr txBox="1">
            <a:spLocks noChangeArrowheads="1"/>
          </p:cNvSpPr>
          <p:nvPr/>
        </p:nvSpPr>
        <p:spPr bwMode="auto">
          <a:xfrm>
            <a:off x="3778250" y="1349375"/>
            <a:ext cx="234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“</a:t>
            </a:r>
            <a:r>
              <a:rPr lang="en-US" sz="2400" b="1" i="1">
                <a:solidFill>
                  <a:schemeClr val="tx1"/>
                </a:solidFill>
              </a:rPr>
              <a:t>Coudé</a:t>
            </a:r>
            <a:r>
              <a:rPr lang="en-US" sz="2400" b="1">
                <a:solidFill>
                  <a:schemeClr val="tx1"/>
                </a:solidFill>
              </a:rPr>
              <a:t>” focus</a:t>
            </a:r>
          </a:p>
        </p:txBody>
      </p:sp>
      <p:sp>
        <p:nvSpPr>
          <p:cNvPr id="24583" name="Légende encadrée 1 1"/>
          <p:cNvSpPr>
            <a:spLocks/>
          </p:cNvSpPr>
          <p:nvPr/>
        </p:nvSpPr>
        <p:spPr bwMode="auto">
          <a:xfrm>
            <a:off x="1781175" y="5789613"/>
            <a:ext cx="1393825" cy="633412"/>
          </a:xfrm>
          <a:prstGeom prst="borderCallout1">
            <a:avLst>
              <a:gd name="adj1" fmla="val 46394"/>
              <a:gd name="adj2" fmla="val 99144"/>
              <a:gd name="adj3" fmla="val -78657"/>
              <a:gd name="adj4" fmla="val 13383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Primary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(parabolic)</a:t>
            </a:r>
          </a:p>
        </p:txBody>
      </p:sp>
      <p:sp>
        <p:nvSpPr>
          <p:cNvPr id="24584" name="Légende encadrée 1 1"/>
          <p:cNvSpPr>
            <a:spLocks/>
          </p:cNvSpPr>
          <p:nvPr/>
        </p:nvSpPr>
        <p:spPr bwMode="auto">
          <a:xfrm>
            <a:off x="6519863" y="1819275"/>
            <a:ext cx="1666875" cy="633413"/>
          </a:xfrm>
          <a:prstGeom prst="borderCallout1">
            <a:avLst>
              <a:gd name="adj1" fmla="val 18750"/>
              <a:gd name="adj2" fmla="val -8333"/>
              <a:gd name="adj3" fmla="val 191764"/>
              <a:gd name="adj4" fmla="val -10687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Secondary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(hyperbolic)</a:t>
            </a:r>
          </a:p>
        </p:txBody>
      </p:sp>
      <p:sp>
        <p:nvSpPr>
          <p:cNvPr id="24585" name="ZoneTexte 30"/>
          <p:cNvSpPr txBox="1">
            <a:spLocks noChangeArrowheads="1"/>
          </p:cNvSpPr>
          <p:nvPr/>
        </p:nvSpPr>
        <p:spPr bwMode="auto">
          <a:xfrm>
            <a:off x="5238750" y="4992688"/>
            <a:ext cx="226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F = 36400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D = 1040 mm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F / D </a:t>
            </a:r>
            <a:r>
              <a:rPr lang="en-US" sz="2400">
                <a:solidFill>
                  <a:schemeClr val="tx1"/>
                </a:solidFill>
              </a:rPr>
              <a:t>= </a:t>
            </a:r>
            <a:r>
              <a:rPr lang="en-US" sz="2400" smtClean="0">
                <a:solidFill>
                  <a:srgbClr val="FFFF00"/>
                </a:solidFill>
              </a:rPr>
              <a:t>35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586" name="ZoneTexte 5"/>
          <p:cNvSpPr txBox="1">
            <a:spLocks noChangeArrowheads="1"/>
          </p:cNvSpPr>
          <p:nvPr/>
        </p:nvSpPr>
        <p:spPr bwMode="auto">
          <a:xfrm>
            <a:off x="6210300" y="2757488"/>
            <a:ext cx="3525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Magnifies a lot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Very narrow field of view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00"/>
                </a:solidFill>
              </a:rPr>
              <a:t>Fixed focus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Best for “big” focal sensors</a:t>
            </a:r>
          </a:p>
        </p:txBody>
      </p:sp>
      <p:sp>
        <p:nvSpPr>
          <p:cNvPr id="24587" name="Triangle isocèle 4"/>
          <p:cNvSpPr>
            <a:spLocks noChangeArrowheads="1"/>
          </p:cNvSpPr>
          <p:nvPr/>
        </p:nvSpPr>
        <p:spPr bwMode="auto">
          <a:xfrm rot="-5400000">
            <a:off x="1439070" y="2977356"/>
            <a:ext cx="87312" cy="158432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 rot="2207715">
            <a:off x="3209925" y="2486025"/>
            <a:ext cx="1884363" cy="257968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589" name="Triangle isocèle 18"/>
          <p:cNvSpPr>
            <a:spLocks/>
          </p:cNvSpPr>
          <p:nvPr/>
        </p:nvSpPr>
        <p:spPr bwMode="auto">
          <a:xfrm rot="2207715">
            <a:off x="3049588" y="2813050"/>
            <a:ext cx="1981200" cy="2232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alpha val="29999"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24590" name="Groupe 17"/>
          <p:cNvGrpSpPr>
            <a:grpSpLocks/>
          </p:cNvGrpSpPr>
          <p:nvPr/>
        </p:nvGrpSpPr>
        <p:grpSpPr bwMode="auto">
          <a:xfrm rot="2207715">
            <a:off x="2297113" y="4695825"/>
            <a:ext cx="2101850" cy="333375"/>
            <a:chOff x="1298421" y="5566430"/>
            <a:chExt cx="2932948" cy="461912"/>
          </a:xfrm>
        </p:grpSpPr>
        <p:sp>
          <p:nvSpPr>
            <p:cNvPr id="24630" name="Arc 6"/>
            <p:cNvSpPr>
              <a:spLocks/>
            </p:cNvSpPr>
            <p:nvPr/>
          </p:nvSpPr>
          <p:spPr bwMode="auto">
            <a:xfrm>
              <a:off x="1298421" y="5566430"/>
              <a:ext cx="2932948" cy="461912"/>
            </a:xfrm>
            <a:custGeom>
              <a:avLst/>
              <a:gdLst>
                <a:gd name="T0" fmla="*/ 1788763 w 3045256"/>
                <a:gd name="T1" fmla="*/ 0 h 993453"/>
                <a:gd name="T2" fmla="*/ 891006 w 3045256"/>
                <a:gd name="T3" fmla="*/ 7 h 993453"/>
                <a:gd name="T4" fmla="*/ 0 w 3045256"/>
                <a:gd name="T5" fmla="*/ 0 h 993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5256" h="993453" stroke="0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  <a:cubicBezTo>
                    <a:pt x="1776" y="177186"/>
                    <a:pt x="3551" y="830646"/>
                    <a:pt x="5327" y="993453"/>
                  </a:cubicBezTo>
                  <a:lnTo>
                    <a:pt x="3045256" y="976726"/>
                  </a:lnTo>
                  <a:lnTo>
                    <a:pt x="3027090" y="0"/>
                  </a:lnTo>
                  <a:close/>
                </a:path>
                <a:path w="3045256" h="993453" fill="none">
                  <a:moveTo>
                    <a:pt x="3027090" y="0"/>
                  </a:moveTo>
                  <a:cubicBezTo>
                    <a:pt x="2626963" y="209976"/>
                    <a:pt x="2079764" y="328815"/>
                    <a:pt x="1507832" y="329948"/>
                  </a:cubicBezTo>
                  <a:cubicBezTo>
                    <a:pt x="943885" y="331065"/>
                    <a:pt x="401924" y="217640"/>
                    <a:pt x="0" y="1437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4631" name="Rectangle 8"/>
            <p:cNvSpPr>
              <a:spLocks noChangeArrowheads="1"/>
            </p:cNvSpPr>
            <p:nvPr/>
          </p:nvSpPr>
          <p:spPr bwMode="auto">
            <a:xfrm>
              <a:off x="2631080" y="5704956"/>
              <a:ext cx="267630" cy="323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4591" name="Groupe 3"/>
          <p:cNvGrpSpPr>
            <a:grpSpLocks/>
          </p:cNvGrpSpPr>
          <p:nvPr/>
        </p:nvGrpSpPr>
        <p:grpSpPr bwMode="auto">
          <a:xfrm rot="2207715">
            <a:off x="4314825" y="2498725"/>
            <a:ext cx="1377950" cy="257175"/>
            <a:chOff x="1750741" y="2286000"/>
            <a:chExt cx="1921727" cy="357188"/>
          </a:xfrm>
        </p:grpSpPr>
        <p:cxnSp>
          <p:nvCxnSpPr>
            <p:cNvPr id="24624" name="Connecteur droit avec flèche 2"/>
            <p:cNvCxnSpPr>
              <a:cxnSpLocks noChangeShapeType="1"/>
            </p:cNvCxnSpPr>
            <p:nvPr/>
          </p:nvCxnSpPr>
          <p:spPr bwMode="auto">
            <a:xfrm>
              <a:off x="175074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25" name="Connecteur droit avec flèche 14"/>
            <p:cNvCxnSpPr>
              <a:cxnSpLocks noChangeShapeType="1"/>
            </p:cNvCxnSpPr>
            <p:nvPr/>
          </p:nvCxnSpPr>
          <p:spPr bwMode="auto">
            <a:xfrm>
              <a:off x="213508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26" name="Connecteur droit avec flèche 15"/>
            <p:cNvCxnSpPr>
              <a:cxnSpLocks noChangeShapeType="1"/>
            </p:cNvCxnSpPr>
            <p:nvPr/>
          </p:nvCxnSpPr>
          <p:spPr bwMode="auto">
            <a:xfrm>
              <a:off x="251943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27" name="Connecteur droit avec flèche 16"/>
            <p:cNvCxnSpPr>
              <a:cxnSpLocks noChangeShapeType="1"/>
            </p:cNvCxnSpPr>
            <p:nvPr/>
          </p:nvCxnSpPr>
          <p:spPr bwMode="auto">
            <a:xfrm>
              <a:off x="2903776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28" name="Connecteur droit avec flèche 17"/>
            <p:cNvCxnSpPr>
              <a:cxnSpLocks noChangeShapeType="1"/>
            </p:cNvCxnSpPr>
            <p:nvPr/>
          </p:nvCxnSpPr>
          <p:spPr bwMode="auto">
            <a:xfrm>
              <a:off x="3288121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29" name="Connecteur droit avec flèche 18"/>
            <p:cNvCxnSpPr>
              <a:cxnSpLocks noChangeShapeType="1"/>
            </p:cNvCxnSpPr>
            <p:nvPr/>
          </p:nvCxnSpPr>
          <p:spPr bwMode="auto">
            <a:xfrm>
              <a:off x="3672468" y="2286000"/>
              <a:ext cx="0" cy="3571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24592" name="Connecteur droit avec flèche 21"/>
          <p:cNvCxnSpPr>
            <a:cxnSpLocks noChangeShapeType="1"/>
          </p:cNvCxnSpPr>
          <p:nvPr/>
        </p:nvCxnSpPr>
        <p:spPr bwMode="auto">
          <a:xfrm flipV="1">
            <a:off x="3281363" y="4133850"/>
            <a:ext cx="327025" cy="312738"/>
          </a:xfrm>
          <a:prstGeom prst="straightConnector1">
            <a:avLst/>
          </a:prstGeom>
          <a:noFill/>
          <a:ln w="25400" algn="ctr">
            <a:solidFill>
              <a:srgbClr val="FFC000">
                <a:alpha val="98038"/>
              </a:srgb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3" name="Connecteur droit avec flèche 29"/>
          <p:cNvCxnSpPr>
            <a:cxnSpLocks noChangeShapeType="1"/>
          </p:cNvCxnSpPr>
          <p:nvPr/>
        </p:nvCxnSpPr>
        <p:spPr bwMode="auto">
          <a:xfrm flipV="1">
            <a:off x="3762375" y="4397375"/>
            <a:ext cx="265113" cy="407988"/>
          </a:xfrm>
          <a:prstGeom prst="straightConnector1">
            <a:avLst/>
          </a:prstGeom>
          <a:noFill/>
          <a:ln w="25400" algn="ctr">
            <a:solidFill>
              <a:srgbClr val="FFC000">
                <a:alpha val="98038"/>
              </a:srgb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4594" name="Groupe 3"/>
          <p:cNvGrpSpPr>
            <a:grpSpLocks/>
          </p:cNvGrpSpPr>
          <p:nvPr/>
        </p:nvGrpSpPr>
        <p:grpSpPr bwMode="auto">
          <a:xfrm rot="-8592285">
            <a:off x="4514850" y="3025775"/>
            <a:ext cx="288925" cy="131763"/>
            <a:chOff x="5805274" y="3047140"/>
            <a:chExt cx="404633" cy="108833"/>
          </a:xfrm>
        </p:grpSpPr>
        <p:sp>
          <p:nvSpPr>
            <p:cNvPr id="24622" name="Arc 1"/>
            <p:cNvSpPr>
              <a:spLocks/>
            </p:cNvSpPr>
            <p:nvPr/>
          </p:nvSpPr>
          <p:spPr bwMode="auto">
            <a:xfrm>
              <a:off x="5805274" y="3047140"/>
              <a:ext cx="398124" cy="46182"/>
            </a:xfrm>
            <a:custGeom>
              <a:avLst/>
              <a:gdLst>
                <a:gd name="T0" fmla="*/ 0 w 398124"/>
                <a:gd name="T1" fmla="*/ 46182 h 46182"/>
                <a:gd name="T2" fmla="*/ 398124 w 398124"/>
                <a:gd name="T3" fmla="*/ 45043 h 461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8124" h="46182" stroke="0">
                  <a:moveTo>
                    <a:pt x="0" y="46182"/>
                  </a:moveTo>
                  <a:cubicBezTo>
                    <a:pt x="125567" y="-14992"/>
                    <a:pt x="272209" y="-15411"/>
                    <a:pt x="398124" y="45043"/>
                  </a:cubicBezTo>
                  <a:lnTo>
                    <a:pt x="0" y="46182"/>
                  </a:lnTo>
                  <a:close/>
                </a:path>
                <a:path w="398124" h="46182" fill="none">
                  <a:moveTo>
                    <a:pt x="0" y="46182"/>
                  </a:moveTo>
                  <a:cubicBezTo>
                    <a:pt x="125567" y="-14992"/>
                    <a:pt x="272209" y="-15411"/>
                    <a:pt x="398124" y="45043"/>
                  </a:cubicBezTo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4623" name="Rectangle 2"/>
            <p:cNvSpPr>
              <a:spLocks noChangeArrowheads="1"/>
            </p:cNvSpPr>
            <p:nvPr/>
          </p:nvSpPr>
          <p:spPr bwMode="auto">
            <a:xfrm>
              <a:off x="5807869" y="3094339"/>
              <a:ext cx="402038" cy="616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24595" name="Groupe 11"/>
          <p:cNvGrpSpPr>
            <a:grpSpLocks/>
          </p:cNvGrpSpPr>
          <p:nvPr/>
        </p:nvGrpSpPr>
        <p:grpSpPr bwMode="auto">
          <a:xfrm rot="-5400000">
            <a:off x="496094" y="3618706"/>
            <a:ext cx="444500" cy="274638"/>
            <a:chOff x="4982448" y="2986399"/>
            <a:chExt cx="620475" cy="378706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982449" y="2986400"/>
              <a:ext cx="620475" cy="1970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rgbClr val="FF0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155295" y="3172469"/>
              <a:ext cx="274782" cy="17950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  <a:gs pos="48000">
                  <a:schemeClr val="tx1">
                    <a:lumMod val="50000"/>
                  </a:scheme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4596" name="Légende encadrée 1 1"/>
          <p:cNvSpPr>
            <a:spLocks/>
          </p:cNvSpPr>
          <p:nvPr/>
        </p:nvSpPr>
        <p:spPr bwMode="auto">
          <a:xfrm>
            <a:off x="347663" y="2682875"/>
            <a:ext cx="1427162" cy="635000"/>
          </a:xfrm>
          <a:prstGeom prst="borderCallout1">
            <a:avLst>
              <a:gd name="adj1" fmla="val 100065"/>
              <a:gd name="adj2" fmla="val 48222"/>
              <a:gd name="adj3" fmla="val 153718"/>
              <a:gd name="adj4" fmla="val 2873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CCD camera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at </a:t>
            </a:r>
            <a:r>
              <a:rPr lang="en-US" sz="1600" i="1">
                <a:solidFill>
                  <a:schemeClr val="tx1"/>
                </a:solidFill>
              </a:rPr>
              <a:t>coudé</a:t>
            </a:r>
            <a:r>
              <a:rPr lang="en-US" sz="1600">
                <a:solidFill>
                  <a:schemeClr val="tx1"/>
                </a:solidFill>
              </a:rPr>
              <a:t> focus</a:t>
            </a:r>
          </a:p>
        </p:txBody>
      </p:sp>
      <p:sp>
        <p:nvSpPr>
          <p:cNvPr id="24597" name="Organigramme : Bande perforée 1"/>
          <p:cNvSpPr>
            <a:spLocks noChangeArrowheads="1"/>
          </p:cNvSpPr>
          <p:nvPr/>
        </p:nvSpPr>
        <p:spPr bwMode="auto">
          <a:xfrm>
            <a:off x="7651750" y="4445000"/>
            <a:ext cx="2062163" cy="1541463"/>
          </a:xfrm>
          <a:prstGeom prst="flowChartPunchedTape">
            <a:avLst/>
          </a:prstGeom>
          <a:gradFill rotWithShape="1">
            <a:gsLst>
              <a:gs pos="0">
                <a:srgbClr val="FF0000"/>
              </a:gs>
              <a:gs pos="100000">
                <a:srgbClr val="00B0F0"/>
              </a:gs>
            </a:gsLst>
            <a:lin ang="0" scaled="1"/>
          </a:gradFill>
          <a:ln w="25400" algn="ctr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AVAILABLE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ON EPSILON 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fr-FR" sz="1600" b="1">
                <a:solidFill>
                  <a:schemeClr val="tx1"/>
                </a:solidFill>
              </a:rPr>
              <a:t>TELESCOPE ONLY !</a:t>
            </a:r>
          </a:p>
        </p:txBody>
      </p:sp>
      <p:sp>
        <p:nvSpPr>
          <p:cNvPr id="24598" name="Organigramme : Opération manuelle 5"/>
          <p:cNvSpPr>
            <a:spLocks noChangeArrowheads="1"/>
          </p:cNvSpPr>
          <p:nvPr/>
        </p:nvSpPr>
        <p:spPr bwMode="auto">
          <a:xfrm rot="2173627">
            <a:off x="4200525" y="3024188"/>
            <a:ext cx="136525" cy="1185862"/>
          </a:xfrm>
          <a:prstGeom prst="flowChartManualOperation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599" name="Organigramme : Processus 6"/>
          <p:cNvSpPr>
            <a:spLocks noChangeArrowheads="1"/>
          </p:cNvSpPr>
          <p:nvPr/>
        </p:nvSpPr>
        <p:spPr bwMode="auto">
          <a:xfrm rot="-2139988">
            <a:off x="3214688" y="1960563"/>
            <a:ext cx="92075" cy="2363787"/>
          </a:xfrm>
          <a:prstGeom prst="flowChart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19483" name="Connecteur droit avec flèche 22"/>
          <p:cNvCxnSpPr>
            <a:cxnSpLocks noChangeShapeType="1"/>
          </p:cNvCxnSpPr>
          <p:nvPr/>
        </p:nvCxnSpPr>
        <p:spPr bwMode="auto">
          <a:xfrm rot="13007715" flipV="1">
            <a:off x="4321175" y="3373438"/>
            <a:ext cx="0" cy="331787"/>
          </a:xfrm>
          <a:prstGeom prst="straightConnector1">
            <a:avLst/>
          </a:prstGeom>
          <a:noFill/>
          <a:ln w="25400" algn="ctr">
            <a:solidFill>
              <a:schemeClr val="tx2">
                <a:lumMod val="90000"/>
                <a:alpha val="98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601" name="Organigramme : Processus 7"/>
          <p:cNvSpPr>
            <a:spLocks noChangeArrowheads="1"/>
          </p:cNvSpPr>
          <p:nvPr/>
        </p:nvSpPr>
        <p:spPr bwMode="auto">
          <a:xfrm>
            <a:off x="3798888" y="4016375"/>
            <a:ext cx="260350" cy="133350"/>
          </a:xfrm>
          <a:prstGeom prst="flowChartProcess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602" name="Organigramme : Processus 8"/>
          <p:cNvSpPr>
            <a:spLocks noChangeArrowheads="1"/>
          </p:cNvSpPr>
          <p:nvPr/>
        </p:nvSpPr>
        <p:spPr bwMode="auto">
          <a:xfrm rot="720000">
            <a:off x="2349500" y="2132013"/>
            <a:ext cx="98425" cy="1730375"/>
          </a:xfrm>
          <a:prstGeom prst="flowChartProcess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603" name="Organigramme : Processus 43"/>
          <p:cNvSpPr>
            <a:spLocks noChangeArrowheads="1"/>
          </p:cNvSpPr>
          <p:nvPr/>
        </p:nvSpPr>
        <p:spPr bwMode="auto">
          <a:xfrm rot="-693074">
            <a:off x="2438400" y="2127250"/>
            <a:ext cx="260350" cy="133350"/>
          </a:xfrm>
          <a:prstGeom prst="flowChartProcess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604" name="Organigramme : Processus 45"/>
          <p:cNvSpPr>
            <a:spLocks noChangeArrowheads="1"/>
          </p:cNvSpPr>
          <p:nvPr/>
        </p:nvSpPr>
        <p:spPr bwMode="auto">
          <a:xfrm rot="8604188">
            <a:off x="2100263" y="3743325"/>
            <a:ext cx="260350" cy="133350"/>
          </a:xfrm>
          <a:prstGeom prst="flowChartProcess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47" name="Connecteur droit avec flèche 22"/>
          <p:cNvCxnSpPr>
            <a:cxnSpLocks noChangeShapeType="1"/>
          </p:cNvCxnSpPr>
          <p:nvPr/>
        </p:nvCxnSpPr>
        <p:spPr bwMode="auto">
          <a:xfrm rot="19440000" flipV="1">
            <a:off x="2984500" y="2601913"/>
            <a:ext cx="0" cy="331787"/>
          </a:xfrm>
          <a:prstGeom prst="straightConnector1">
            <a:avLst/>
          </a:prstGeom>
          <a:noFill/>
          <a:ln w="25400" algn="ctr">
            <a:solidFill>
              <a:schemeClr val="tx2">
                <a:lumMod val="90000"/>
                <a:alpha val="98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Connecteur droit avec flèche 22"/>
          <p:cNvCxnSpPr>
            <a:cxnSpLocks noChangeShapeType="1"/>
          </p:cNvCxnSpPr>
          <p:nvPr/>
        </p:nvCxnSpPr>
        <p:spPr bwMode="auto">
          <a:xfrm rot="16140000" flipV="1">
            <a:off x="1756569" y="3601244"/>
            <a:ext cx="0" cy="331788"/>
          </a:xfrm>
          <a:prstGeom prst="straightConnector1">
            <a:avLst/>
          </a:prstGeom>
          <a:noFill/>
          <a:ln w="25400" algn="ctr">
            <a:solidFill>
              <a:schemeClr val="tx2">
                <a:lumMod val="90000"/>
                <a:alpha val="98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Connecteur droit avec flèche 22"/>
          <p:cNvCxnSpPr>
            <a:cxnSpLocks noChangeShapeType="1"/>
          </p:cNvCxnSpPr>
          <p:nvPr/>
        </p:nvCxnSpPr>
        <p:spPr bwMode="auto">
          <a:xfrm rot="11700000" flipV="1">
            <a:off x="2405063" y="2800350"/>
            <a:ext cx="0" cy="331788"/>
          </a:xfrm>
          <a:prstGeom prst="straightConnector1">
            <a:avLst/>
          </a:prstGeom>
          <a:noFill/>
          <a:ln w="25400" algn="ctr">
            <a:solidFill>
              <a:schemeClr val="tx2">
                <a:lumMod val="90000"/>
                <a:alpha val="98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608" name="Organigramme : Processus 13"/>
          <p:cNvSpPr>
            <a:spLocks noChangeArrowheads="1"/>
          </p:cNvSpPr>
          <p:nvPr/>
        </p:nvSpPr>
        <p:spPr bwMode="auto">
          <a:xfrm>
            <a:off x="87313" y="3959225"/>
            <a:ext cx="2170112" cy="242888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609" name="ZoneTexte 14"/>
          <p:cNvSpPr txBox="1">
            <a:spLocks noChangeArrowheads="1"/>
          </p:cNvSpPr>
          <p:nvPr/>
        </p:nvSpPr>
        <p:spPr bwMode="auto">
          <a:xfrm>
            <a:off x="369888" y="4183063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Optical bench</a:t>
            </a:r>
          </a:p>
        </p:txBody>
      </p:sp>
      <p:sp>
        <p:nvSpPr>
          <p:cNvPr id="24610" name="Organigramme : Processus 15"/>
          <p:cNvSpPr>
            <a:spLocks noChangeArrowheads="1"/>
          </p:cNvSpPr>
          <p:nvPr/>
        </p:nvSpPr>
        <p:spPr bwMode="auto">
          <a:xfrm>
            <a:off x="1966913" y="4202113"/>
            <a:ext cx="201612" cy="466725"/>
          </a:xfrm>
          <a:prstGeom prst="flowChart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rgbClr val="C00000"/>
              </a:solidFill>
            </a:endParaRPr>
          </a:p>
        </p:txBody>
      </p:sp>
      <p:sp>
        <p:nvSpPr>
          <p:cNvPr id="24611" name="Organigramme : Processus 56"/>
          <p:cNvSpPr>
            <a:spLocks noChangeArrowheads="1"/>
          </p:cNvSpPr>
          <p:nvPr/>
        </p:nvSpPr>
        <p:spPr bwMode="auto">
          <a:xfrm>
            <a:off x="174625" y="4198938"/>
            <a:ext cx="201613" cy="466725"/>
          </a:xfrm>
          <a:prstGeom prst="flowChart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rgbClr val="C00000"/>
              </a:solidFill>
            </a:endParaRPr>
          </a:p>
        </p:txBody>
      </p:sp>
      <p:sp>
        <p:nvSpPr>
          <p:cNvPr id="24612" name="Organigramme : Processus 16"/>
          <p:cNvSpPr>
            <a:spLocks noChangeArrowheads="1"/>
          </p:cNvSpPr>
          <p:nvPr/>
        </p:nvSpPr>
        <p:spPr bwMode="auto">
          <a:xfrm>
            <a:off x="68263" y="4668838"/>
            <a:ext cx="2198687" cy="117475"/>
          </a:xfrm>
          <a:prstGeom prst="flowChartProcess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24613" name="Connecteur droit 18"/>
          <p:cNvCxnSpPr>
            <a:cxnSpLocks noChangeShapeType="1"/>
            <a:endCxn id="24612" idx="1"/>
          </p:cNvCxnSpPr>
          <p:nvPr/>
        </p:nvCxnSpPr>
        <p:spPr bwMode="auto">
          <a:xfrm flipH="1">
            <a:off x="68263" y="4659313"/>
            <a:ext cx="219868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614" name="Connecteur droit 20"/>
          <p:cNvCxnSpPr>
            <a:cxnSpLocks noChangeShapeType="1"/>
          </p:cNvCxnSpPr>
          <p:nvPr/>
        </p:nvCxnSpPr>
        <p:spPr bwMode="auto">
          <a:xfrm>
            <a:off x="2198688" y="1701800"/>
            <a:ext cx="2528887" cy="34639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615" name="ZoneTexte 23"/>
          <p:cNvSpPr txBox="1">
            <a:spLocks noChangeArrowheads="1"/>
          </p:cNvSpPr>
          <p:nvPr/>
        </p:nvSpPr>
        <p:spPr bwMode="auto">
          <a:xfrm>
            <a:off x="1176338" y="1400175"/>
            <a:ext cx="1973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Celestial North pole</a:t>
            </a:r>
          </a:p>
        </p:txBody>
      </p:sp>
      <p:sp>
        <p:nvSpPr>
          <p:cNvPr id="24616" name="ZoneTexte 65"/>
          <p:cNvSpPr txBox="1">
            <a:spLocks noChangeArrowheads="1"/>
          </p:cNvSpPr>
          <p:nvPr/>
        </p:nvSpPr>
        <p:spPr bwMode="auto">
          <a:xfrm rot="3307834">
            <a:off x="2544762" y="2332038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Polar axis</a:t>
            </a:r>
          </a:p>
        </p:txBody>
      </p:sp>
      <p:sp>
        <p:nvSpPr>
          <p:cNvPr id="24617" name="Légende encadrée 1 1"/>
          <p:cNvSpPr>
            <a:spLocks/>
          </p:cNvSpPr>
          <p:nvPr/>
        </p:nvSpPr>
        <p:spPr bwMode="auto">
          <a:xfrm>
            <a:off x="5387975" y="4100513"/>
            <a:ext cx="982663" cy="635000"/>
          </a:xfrm>
          <a:prstGeom prst="borderCallout1">
            <a:avLst>
              <a:gd name="adj1" fmla="val 18750"/>
              <a:gd name="adj2" fmla="val -8333"/>
              <a:gd name="adj3" fmla="val -3088"/>
              <a:gd name="adj4" fmla="val -13999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3rd mirror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(flat)</a:t>
            </a:r>
          </a:p>
        </p:txBody>
      </p:sp>
      <p:sp>
        <p:nvSpPr>
          <p:cNvPr id="24618" name="Légende encadrée 1 1"/>
          <p:cNvSpPr>
            <a:spLocks/>
          </p:cNvSpPr>
          <p:nvPr/>
        </p:nvSpPr>
        <p:spPr bwMode="auto">
          <a:xfrm>
            <a:off x="831850" y="1860550"/>
            <a:ext cx="973138" cy="633413"/>
          </a:xfrm>
          <a:prstGeom prst="borderCallout1">
            <a:avLst>
              <a:gd name="adj1" fmla="val 49435"/>
              <a:gd name="adj2" fmla="val 100454"/>
              <a:gd name="adj3" fmla="val 56745"/>
              <a:gd name="adj4" fmla="val 16612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4th mirror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(flat)</a:t>
            </a:r>
          </a:p>
        </p:txBody>
      </p:sp>
      <p:sp>
        <p:nvSpPr>
          <p:cNvPr id="24619" name="Légende encadrée 1 1"/>
          <p:cNvSpPr>
            <a:spLocks/>
          </p:cNvSpPr>
          <p:nvPr/>
        </p:nvSpPr>
        <p:spPr bwMode="auto">
          <a:xfrm>
            <a:off x="307975" y="5232400"/>
            <a:ext cx="973138" cy="633413"/>
          </a:xfrm>
          <a:prstGeom prst="borderCallout1">
            <a:avLst>
              <a:gd name="adj1" fmla="val 46394"/>
              <a:gd name="adj2" fmla="val 99144"/>
              <a:gd name="adj3" fmla="val -212269"/>
              <a:gd name="adj4" fmla="val 1422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5th mirror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(flat)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17396</TotalTime>
  <Words>610</Words>
  <Application>Microsoft Office PowerPoint</Application>
  <PresentationFormat>Format A4 (210 x 297 mm)</PresentationFormat>
  <Paragraphs>211</Paragraphs>
  <Slides>14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Arial Narrow</vt:lpstr>
      <vt:lpstr>Symbol</vt:lpstr>
      <vt:lpstr>Times New Roman</vt:lpstr>
      <vt:lpstr>Wingdings</vt:lpstr>
      <vt:lpstr>Sujet d'ordre général</vt:lpstr>
      <vt:lpstr>Graphique</vt:lpstr>
      <vt:lpstr>C2PU TELESCOPES</vt:lpstr>
      <vt:lpstr>C2PU: two telescopes</vt:lpstr>
      <vt:lpstr>C2PU: two telescopes</vt:lpstr>
      <vt:lpstr>C2PU Telescopes : optical combinations</vt:lpstr>
      <vt:lpstr>C2PU Telescopes : optical combinations</vt:lpstr>
      <vt:lpstr>C2PU Telescope : optical combinations</vt:lpstr>
      <vt:lpstr>How focalization is done</vt:lpstr>
      <vt:lpstr>Sample image</vt:lpstr>
      <vt:lpstr>C2PU Telescopes : optical combinations</vt:lpstr>
      <vt:lpstr>Optical configurations</vt:lpstr>
      <vt:lpstr>C2PU Telescopes : equatorial yoke mount</vt:lpstr>
      <vt:lpstr>Omicron Telescope : accessible zone</vt:lpstr>
      <vt:lpstr>Epsilon Telescope : accessible zone</vt:lpstr>
      <vt:lpstr>ENJOY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895</cp:revision>
  <cp:lastPrinted>1601-01-01T00:00:00Z</cp:lastPrinted>
  <dcterms:created xsi:type="dcterms:W3CDTF">1601-01-01T00:00:00Z</dcterms:created>
  <dcterms:modified xsi:type="dcterms:W3CDTF">2018-01-12T21:57:42Z</dcterms:modified>
</cp:coreProperties>
</file>